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448" r:id="rId5"/>
    <p:sldId id="2462" r:id="rId6"/>
    <p:sldId id="259" r:id="rId7"/>
    <p:sldId id="2467" r:id="rId8"/>
    <p:sldId id="2451" r:id="rId9"/>
    <p:sldId id="2463" r:id="rId10"/>
    <p:sldId id="2464" r:id="rId11"/>
    <p:sldId id="2465" r:id="rId12"/>
    <p:sldId id="2466" r:id="rId13"/>
    <p:sldId id="2457" r:id="rId14"/>
    <p:sldId id="2468" r:id="rId15"/>
    <p:sldId id="2469" r:id="rId16"/>
    <p:sldId id="2470" r:id="rId17"/>
    <p:sldId id="2471" r:id="rId18"/>
    <p:sldId id="2472" r:id="rId19"/>
    <p:sldId id="2473" r:id="rId20"/>
    <p:sldId id="2474" r:id="rId21"/>
    <p:sldId id="2475" r:id="rId22"/>
    <p:sldId id="2476" r:id="rId23"/>
    <p:sldId id="2477" r:id="rId24"/>
    <p:sldId id="2478" r:id="rId25"/>
    <p:sldId id="2479" r:id="rId26"/>
    <p:sldId id="2480" r:id="rId27"/>
    <p:sldId id="2481" r:id="rId28"/>
    <p:sldId id="2482" r:id="rId29"/>
    <p:sldId id="2483" r:id="rId30"/>
    <p:sldId id="24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5033" autoAdjust="0"/>
  </p:normalViewPr>
  <p:slideViewPr>
    <p:cSldViewPr snapToGrid="0">
      <p:cViewPr varScale="1">
        <p:scale>
          <a:sx n="96" d="100"/>
          <a:sy n="96" d="100"/>
        </p:scale>
        <p:origin x="86" y="125"/>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11/7/2024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C1DE-D4E5-FE8E-90B4-C344BC359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7F9F-8DC9-BE15-8866-B37972E91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09770-B91E-EDF7-6F61-7923129B3A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76E25D-E451-0BF9-8BF2-B2B1D35154DB}"/>
              </a:ext>
            </a:extLst>
          </p:cNvPr>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53806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994DB-1EC6-9590-157B-B7E224936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0518F-1E36-2040-8A39-A3B1BF3CF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A1291-67CC-6CD6-9D07-B434F2A2A9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011BDC-C7E3-B191-D6C2-6626716600D3}"/>
              </a:ext>
            </a:extLst>
          </p:cNvPr>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5585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4502D-CD16-2738-6887-BB6D77A8E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FD173-4FE4-8908-5B0D-CA66EECCF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28FB9-DA12-B5FD-A2D7-9D74A9674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B4D37E-0C34-F3EA-AB56-322BC4F25398}"/>
              </a:ext>
            </a:extLst>
          </p:cNvPr>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8298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CDEC8-51F4-D2E7-3880-2D494E222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651BE-1BC2-581B-DAE9-667C0819B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3D0AC-C58A-D628-4300-3D364DB4BF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10E213-8EC9-5EE2-4E66-0ACC1E0E155C}"/>
              </a:ext>
            </a:extLst>
          </p:cNvPr>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74143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A1C9D-FD5E-1446-28D0-F9E96C10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5FB14-E23E-DCA8-1535-8BFD36B59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9522B-706F-35E3-E14A-5C8D4BF07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CCA1FF-D34B-B31B-B969-608D179FD18D}"/>
              </a:ext>
            </a:extLst>
          </p:cNvPr>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56725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4606-9AE7-AD32-F72A-20D672F4C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D1866-DA13-967C-A32C-BFB58CB80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74CFB-A572-F472-0648-3BD6781FC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2967A2-45C6-C332-E617-2D4DC51C5E94}"/>
              </a:ext>
            </a:extLst>
          </p:cNvPr>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30474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350E-8081-95AB-FD8F-31A903384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CE135-8A7F-9D80-2862-6864C17A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8CD7E-CA2A-43FB-D6FC-C38E2DB36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AB34A7-BDD9-E601-712F-23D973AC3DAE}"/>
              </a:ext>
            </a:extLst>
          </p:cNvPr>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00894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BF20D-F066-FB06-EDBB-296735DAA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8BFBC-A7B6-6D85-DE40-629F9EA2F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ADBE6-55C0-B68D-F9A7-D3E031E005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4869B-50F6-1DC8-B46E-A6C635D08CEB}"/>
              </a:ext>
            </a:extLst>
          </p:cNvPr>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92291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F1CA-7A92-5737-89D8-5F27B1533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9651C-AE1A-DEFF-83AF-790F6E9BE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38229-8D37-7B83-51AC-98992907B2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3EA01E-B023-EB6E-5766-6EB707DA327E}"/>
              </a:ext>
            </a:extLst>
          </p:cNvPr>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07210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29C7-F856-3C4D-3CB2-387A281F5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0C28B-91F6-1AB2-6B9F-05295E244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6FAC5-50DC-9229-813D-626AD66CE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C42AB-E00F-2C76-3063-D5EABD45F9DD}"/>
              </a:ext>
            </a:extLst>
          </p:cNvPr>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21230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B55C9-7C8A-1824-95E4-592DC07EC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82441-392E-5E38-6716-F980DFE8A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F5CA3-7B92-9035-F7B4-1AEA9D6FFD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AA57D0-DE71-921D-3D10-66F3DF0E8C3D}"/>
              </a:ext>
            </a:extLst>
          </p:cNvPr>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59964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0039-90EB-740A-93B9-6D53D6574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FF9C3-8CA1-B821-B520-52A21F6B2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87DEF-8D06-A691-4503-D397875375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A56056-992F-2450-A283-F45E4113D63D}"/>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2217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29CF6-F372-39BA-D421-B063EBDB1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1FCC7-8718-2335-BE8F-6D6B1144E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C0BE2D-A258-EE46-6D39-9648C06E55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6A19E-F89A-0844-6095-9DD00351C100}"/>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13428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53E4F-D6B2-5AA0-05D8-4BEA6D9A3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AABA2-A994-C56E-5453-C49425DEB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2F534-D2BE-0661-856C-707D5D7B8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53C4A-1B79-B95B-5138-39ED7B990EAE}"/>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49245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A1208-E76E-F2B0-9EB0-C9070F364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DF715-847C-EF59-C1EB-DA9F2AF08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42A9C-C78A-6F92-5A17-88D3EA931A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A793B0-F780-247A-5B7D-C272BFAC107D}"/>
              </a:ext>
            </a:extLst>
          </p:cNvPr>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515154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A230-188E-5995-5A45-ECBDB3E23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F67EA-5F74-CC6A-7125-D13C8713C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0F175-2A63-8D94-C210-A0769B582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4C8BB1-3F2E-2838-7952-4E51BCDCFBA4}"/>
              </a:ext>
            </a:extLst>
          </p:cNvPr>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72575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0E7F2-936B-0A27-8273-5CE8D6B0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73FB0-C84A-0CD5-72B5-208A9E41F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F803E-7694-04DB-422B-510CC9ACF9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E7820B-EEB4-83B3-7C5D-F04413B1A0A3}"/>
              </a:ext>
            </a:extLst>
          </p:cNvPr>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3090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55E81-495C-FE24-4150-BD98B2E50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F76A7-7258-1F4B-FEA2-FEA62A16B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E3323-088F-3338-414F-369D25CAE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1D245-FA3D-2C93-73B8-7886744CD205}"/>
              </a:ext>
            </a:extLst>
          </p:cNvPr>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0999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azure.microsoft.com/en-us/resources/cloud-computing-dictionary/choosing-a-cloud-service-provider/" TargetMode="Externa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0.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2091193"/>
            <a:ext cx="11490325" cy="795131"/>
          </a:xfrm>
        </p:spPr>
        <p:txBody>
          <a:bodyPr/>
          <a:lstStyle/>
          <a:p>
            <a:pPr>
              <a:lnSpc>
                <a:spcPct val="100000"/>
              </a:lnSpc>
            </a:pPr>
            <a:r>
              <a:rPr lang="en-US" sz="7200" dirty="0"/>
              <a:t>Cloud Computing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57245" y="2756915"/>
            <a:ext cx="6535972" cy="672085"/>
          </a:xfrm>
        </p:spPr>
        <p:txBody>
          <a:bodyPr>
            <a:noAutofit/>
          </a:bodyPr>
          <a:lstStyle/>
          <a:p>
            <a:r>
              <a:rPr lang="en-US" sz="4000" cap="none" spc="0" dirty="0">
                <a:latin typeface="Times New Roman" panose="02020603050405020304" pitchFamily="18" charset="0"/>
                <a:cs typeface="Times New Roman" panose="02020603050405020304" pitchFamily="18" charset="0"/>
              </a:rPr>
              <a:t>Cloud  Computing  Models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457245" y="3487588"/>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B177A-C42C-F277-0786-065EA5421607}"/>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93270B39-6494-F07C-35BD-B1D8AD4261D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497A7A56-2C9C-6DD6-7160-691E1E8AB73D}"/>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5" name="Content Placeholder 8">
            <a:extLst>
              <a:ext uri="{FF2B5EF4-FFF2-40B4-BE49-F238E27FC236}">
                <a16:creationId xmlns:a16="http://schemas.microsoft.com/office/drawing/2014/main" id="{5F064619-0E2A-815D-1761-D9ED1EA47DE1}"/>
              </a:ext>
            </a:extLst>
          </p:cNvPr>
          <p:cNvSpPr>
            <a:spLocks noGrp="1"/>
          </p:cNvSpPr>
          <p:nvPr>
            <p:ph idx="1"/>
          </p:nvPr>
        </p:nvSpPr>
        <p:spPr>
          <a:xfrm>
            <a:off x="5589435" y="985961"/>
            <a:ext cx="6345474" cy="5482342"/>
          </a:xfrm>
        </p:spPr>
        <p:txBody>
          <a:bodyPr>
            <a:normAutofit/>
          </a:bodyPr>
          <a:lstStyle/>
          <a:p>
            <a:pPr algn="just">
              <a:lnSpc>
                <a:spcPct val="100000"/>
              </a:lnSpc>
              <a:buFont typeface="Wingdings" panose="05000000000000000000" pitchFamily="2" charset="2"/>
              <a:buChar char="v"/>
            </a:pPr>
            <a:r>
              <a:rPr lang="en-US" dirty="0"/>
              <a:t>Cloud Computing can be defined as the practice of using a network of remote servers hosted on the Internet to store, manage, and process data, rather than a local server or a personal computer.</a:t>
            </a:r>
          </a:p>
          <a:p>
            <a:pPr algn="just">
              <a:lnSpc>
                <a:spcPct val="100000"/>
              </a:lnSpc>
              <a:buFont typeface="Wingdings" panose="05000000000000000000" pitchFamily="2" charset="2"/>
              <a:buChar char="v"/>
            </a:pPr>
            <a:r>
              <a:rPr lang="en-US" dirty="0"/>
              <a:t>Companies offering such kinds of cloud computing services are called cloud providers and typically charge for cloud computing services based on usage. Grids and clusters are the foundations for cloud computing.</a:t>
            </a:r>
          </a:p>
          <a:p>
            <a:pPr algn="just">
              <a:lnSpc>
                <a:spcPct val="100000"/>
              </a:lnSpc>
              <a:buFont typeface="Wingdings" panose="05000000000000000000" pitchFamily="2" charset="2"/>
              <a:buChar char="v"/>
            </a:pPr>
            <a:r>
              <a:rPr lang="en-US" dirty="0"/>
              <a:t>Types of Cloud Computing:</a:t>
            </a:r>
          </a:p>
          <a:p>
            <a:pPr marL="342900" indent="-342900" algn="just">
              <a:lnSpc>
                <a:spcPct val="100000"/>
              </a:lnSpc>
              <a:buFont typeface="+mj-lt"/>
              <a:buAutoNum type="arabicPeriod"/>
            </a:pPr>
            <a:r>
              <a:rPr lang="en-US" dirty="0"/>
              <a:t>Software as a service (SaaS) </a:t>
            </a:r>
          </a:p>
          <a:p>
            <a:pPr marL="342900" indent="-342900" algn="just">
              <a:lnSpc>
                <a:spcPct val="100000"/>
              </a:lnSpc>
              <a:buFont typeface="+mj-lt"/>
              <a:buAutoNum type="arabicPeriod"/>
            </a:pPr>
            <a:r>
              <a:rPr lang="en-US" dirty="0"/>
              <a:t>Platform as a service (PaaS) </a:t>
            </a:r>
          </a:p>
          <a:p>
            <a:pPr marL="342900" indent="-342900" algn="just">
              <a:lnSpc>
                <a:spcPct val="100000"/>
              </a:lnSpc>
              <a:buFont typeface="+mj-lt"/>
              <a:buAutoNum type="arabicPeriod"/>
            </a:pPr>
            <a:r>
              <a:rPr lang="en-US" dirty="0"/>
              <a:t>Infrastructure as a service (IaaS) </a:t>
            </a:r>
          </a:p>
        </p:txBody>
      </p:sp>
      <p:pic>
        <p:nvPicPr>
          <p:cNvPr id="3" name="Content Placeholder 2">
            <a:extLst>
              <a:ext uri="{FF2B5EF4-FFF2-40B4-BE49-F238E27FC236}">
                <a16:creationId xmlns:a16="http://schemas.microsoft.com/office/drawing/2014/main" id="{B9D891B2-3F28-D22E-E7A1-7C2C6C402EDD}"/>
              </a:ext>
            </a:extLst>
          </p:cNvPr>
          <p:cNvPicPr>
            <a:picLocks noChangeAspect="1"/>
          </p:cNvPicPr>
          <p:nvPr/>
        </p:nvPicPr>
        <p:blipFill>
          <a:blip r:embed="rId5"/>
          <a:stretch>
            <a:fillRect/>
          </a:stretch>
        </p:blipFill>
        <p:spPr>
          <a:xfrm>
            <a:off x="5647980" y="4451842"/>
            <a:ext cx="6345237" cy="2016461"/>
          </a:xfrm>
          <a:prstGeom prst="rect">
            <a:avLst/>
          </a:prstGeom>
        </p:spPr>
      </p:pic>
      <p:sp>
        <p:nvSpPr>
          <p:cNvPr id="7" name="Title 7">
            <a:extLst>
              <a:ext uri="{FF2B5EF4-FFF2-40B4-BE49-F238E27FC236}">
                <a16:creationId xmlns:a16="http://schemas.microsoft.com/office/drawing/2014/main" id="{5D37932A-F816-2CD5-BF52-D77AB33C2089}"/>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Tree>
    <p:extLst>
      <p:ext uri="{BB962C8B-B14F-4D97-AF65-F5344CB8AC3E}">
        <p14:creationId xmlns:p14="http://schemas.microsoft.com/office/powerpoint/2010/main" val="156820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FA554-67E5-8490-8E55-33384415E340}"/>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EF325BA1-3602-4766-ACE5-BF645528497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BA95475F-3848-0D79-FE00-CE658EDFD6C0}"/>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Title 7">
            <a:extLst>
              <a:ext uri="{FF2B5EF4-FFF2-40B4-BE49-F238E27FC236}">
                <a16:creationId xmlns:a16="http://schemas.microsoft.com/office/drawing/2014/main" id="{F11A85C7-6439-0007-8F4C-FAFBA9DCCEE7}"/>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7925C63A-BC0C-4353-4FE8-97F1FFA8AF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E89A44F5-8EBE-B865-FF36-BB31BF3FD01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23DF383B-6298-25D2-D3F4-B8FF00A6433B}"/>
              </a:ext>
            </a:extLst>
          </p:cNvPr>
          <p:cNvSpPr>
            <a:spLocks noGrp="1" noChangeAspect="1" noChangeArrowheads="1"/>
          </p:cNvSpPr>
          <p:nvPr>
            <p:ph idx="1"/>
          </p:nvPr>
        </p:nvSpPr>
        <p:spPr bwMode="auto">
          <a:xfrm>
            <a:off x="5687037" y="916635"/>
            <a:ext cx="6095092" cy="58085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IaaS</a:t>
            </a:r>
          </a:p>
          <a:p>
            <a:pPr marL="0" indent="0" algn="just">
              <a:buNone/>
            </a:pPr>
            <a:endParaRPr lang="en-IN" b="1" dirty="0"/>
          </a:p>
          <a:p>
            <a:pPr marL="0" indent="0" algn="just">
              <a:buNone/>
            </a:pPr>
            <a:endParaRPr lang="en-IN" dirty="0"/>
          </a:p>
          <a:p>
            <a:pPr marL="0" indent="0" algn="just">
              <a:buNone/>
            </a:pPr>
            <a:endParaRPr lang="en-IN" dirty="0"/>
          </a:p>
          <a:p>
            <a:pPr algn="just">
              <a:buFont typeface="Wingdings" panose="05000000000000000000" pitchFamily="2" charset="2"/>
              <a:buChar char="v"/>
            </a:pPr>
            <a:r>
              <a:rPr lang="en-US" sz="1400" dirty="0"/>
              <a:t>Infrastructure as a service (IaaS) is a type of cloud computing service that offers essential compute, storage, and networking resources on demand, on a pay-as-you-go basis.</a:t>
            </a:r>
          </a:p>
          <a:p>
            <a:pPr algn="just">
              <a:buFont typeface="Wingdings" panose="05000000000000000000" pitchFamily="2" charset="2"/>
              <a:buChar char="v"/>
            </a:pPr>
            <a:r>
              <a:rPr lang="en-US" sz="1400" dirty="0"/>
              <a:t>Organizations must purchase equipment through procurement processes that can take months. They must invest in physical spaces, typically specialized rooms with power and cooling. And after deploying the systems, they need IT professionals to manage and maintain them.</a:t>
            </a:r>
          </a:p>
          <a:p>
            <a:pPr algn="just">
              <a:buFont typeface="Wingdings" panose="05000000000000000000" pitchFamily="2" charset="2"/>
              <a:buChar char="v"/>
            </a:pPr>
            <a:r>
              <a:rPr lang="en-US" sz="1400" dirty="0"/>
              <a:t>IaaS lets you bypass the cost and complexity of buying and managing physical servers and datacenter infrastructure. Each resource is offered as a separate service component, and you only pay for a particular resource for as long as you need it.</a:t>
            </a:r>
            <a:endParaRPr lang="en-IN" sz="1400" dirty="0"/>
          </a:p>
        </p:txBody>
      </p:sp>
      <p:pic>
        <p:nvPicPr>
          <p:cNvPr id="26" name="Picture 25">
            <a:extLst>
              <a:ext uri="{FF2B5EF4-FFF2-40B4-BE49-F238E27FC236}">
                <a16:creationId xmlns:a16="http://schemas.microsoft.com/office/drawing/2014/main" id="{0C3C6B17-2499-EDCF-006A-FFBD667B9A3A}"/>
              </a:ext>
            </a:extLst>
          </p:cNvPr>
          <p:cNvPicPr>
            <a:picLocks noChangeAspect="1"/>
          </p:cNvPicPr>
          <p:nvPr/>
        </p:nvPicPr>
        <p:blipFill>
          <a:blip r:embed="rId5"/>
          <a:stretch>
            <a:fillRect/>
          </a:stretch>
        </p:blipFill>
        <p:spPr>
          <a:xfrm>
            <a:off x="6695700" y="916635"/>
            <a:ext cx="4077765" cy="2038883"/>
          </a:xfrm>
          <a:prstGeom prst="rect">
            <a:avLst/>
          </a:prstGeom>
        </p:spPr>
      </p:pic>
    </p:spTree>
    <p:extLst>
      <p:ext uri="{BB962C8B-B14F-4D97-AF65-F5344CB8AC3E}">
        <p14:creationId xmlns:p14="http://schemas.microsoft.com/office/powerpoint/2010/main" val="104659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24955-D564-0852-9C71-766E7DEACBFE}"/>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FAB64BB9-BBE6-3080-8681-487EC56AE7FD}"/>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B88C013F-AB6C-C294-C908-1A63F35887CC}"/>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Title 7">
            <a:extLst>
              <a:ext uri="{FF2B5EF4-FFF2-40B4-BE49-F238E27FC236}">
                <a16:creationId xmlns:a16="http://schemas.microsoft.com/office/drawing/2014/main" id="{BDA015C3-87AA-6F44-23AF-07908554978C}"/>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FEF94B23-FA46-836D-7424-52F19D6DF5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2CAC3ACA-C76A-F7E5-DA0B-546BFE2D48F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68C2D764-00C9-6BAD-2F18-32B0BED4E850}"/>
              </a:ext>
            </a:extLst>
          </p:cNvPr>
          <p:cNvSpPr>
            <a:spLocks noGrp="1" noChangeAspect="1" noChangeArrowheads="1"/>
          </p:cNvSpPr>
          <p:nvPr>
            <p:ph idx="1"/>
          </p:nvPr>
        </p:nvSpPr>
        <p:spPr bwMode="auto">
          <a:xfrm>
            <a:off x="5687037" y="916635"/>
            <a:ext cx="6095092" cy="58085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IN" b="1" dirty="0"/>
              <a:t>IaaS</a:t>
            </a:r>
          </a:p>
          <a:p>
            <a:pPr marL="0" indent="0">
              <a:buNone/>
            </a:pPr>
            <a:r>
              <a:rPr lang="en-IN" b="1" dirty="0">
                <a:effectLst/>
                <a:latin typeface="inherit"/>
              </a:rPr>
              <a:t>Common IaaS business scenarios:</a:t>
            </a:r>
          </a:p>
          <a:p>
            <a:pPr algn="l">
              <a:buFont typeface="Courier New" panose="02070309020205020404" pitchFamily="49" charset="0"/>
              <a:buChar char="o"/>
            </a:pPr>
            <a:r>
              <a:rPr lang="en-IN" i="0" dirty="0">
                <a:solidFill>
                  <a:srgbClr val="000000"/>
                </a:solidFill>
                <a:effectLst/>
                <a:latin typeface="inherit"/>
              </a:rPr>
              <a:t>Test and development</a:t>
            </a:r>
          </a:p>
          <a:p>
            <a:pPr algn="l">
              <a:buFont typeface="Courier New" panose="02070309020205020404" pitchFamily="49" charset="0"/>
              <a:buChar char="o"/>
            </a:pPr>
            <a:r>
              <a:rPr lang="en-IN" i="0" dirty="0">
                <a:solidFill>
                  <a:srgbClr val="000000"/>
                </a:solidFill>
                <a:effectLst/>
                <a:latin typeface="inherit"/>
              </a:rPr>
              <a:t>Storage, backup, and recovery</a:t>
            </a:r>
          </a:p>
          <a:p>
            <a:pPr algn="l">
              <a:buFont typeface="Courier New" panose="02070309020205020404" pitchFamily="49" charset="0"/>
              <a:buChar char="o"/>
            </a:pPr>
            <a:r>
              <a:rPr lang="en-IN" i="0" dirty="0">
                <a:solidFill>
                  <a:srgbClr val="000000"/>
                </a:solidFill>
                <a:effectLst/>
                <a:latin typeface="inherit"/>
              </a:rPr>
              <a:t>Web apps</a:t>
            </a:r>
          </a:p>
          <a:p>
            <a:pPr algn="l">
              <a:buFont typeface="Courier New" panose="02070309020205020404" pitchFamily="49" charset="0"/>
              <a:buChar char="o"/>
            </a:pPr>
            <a:r>
              <a:rPr lang="en-IN" i="0" dirty="0">
                <a:solidFill>
                  <a:srgbClr val="000000"/>
                </a:solidFill>
                <a:effectLst/>
                <a:latin typeface="inherit"/>
              </a:rPr>
              <a:t>High-performance computing</a:t>
            </a:r>
            <a:endParaRPr lang="en-IN" dirty="0">
              <a:solidFill>
                <a:srgbClr val="000000"/>
              </a:solidFill>
              <a:latin typeface="Segoe UI" panose="020B0502040204020203" pitchFamily="34" charset="0"/>
            </a:endParaRPr>
          </a:p>
          <a:p>
            <a:pPr marL="0" indent="0" algn="l">
              <a:buNone/>
            </a:pPr>
            <a:r>
              <a:rPr lang="en-IN" b="1" i="0" dirty="0">
                <a:solidFill>
                  <a:srgbClr val="000000"/>
                </a:solidFill>
                <a:effectLst/>
                <a:latin typeface="inherit"/>
              </a:rPr>
              <a:t>Advantages of IaaS</a:t>
            </a:r>
          </a:p>
          <a:p>
            <a:pPr>
              <a:buFont typeface="Courier New" panose="02070309020205020404" pitchFamily="49" charset="0"/>
              <a:buChar char="o"/>
            </a:pPr>
            <a:r>
              <a:rPr lang="en-US" i="0" dirty="0">
                <a:solidFill>
                  <a:srgbClr val="000000"/>
                </a:solidFill>
                <a:effectLst/>
                <a:latin typeface="Segoe UI" panose="020B0502040204020203" pitchFamily="34" charset="0"/>
              </a:rPr>
              <a:t>Reduces capital expenditures and optimizes costs</a:t>
            </a:r>
          </a:p>
          <a:p>
            <a:pPr>
              <a:buFont typeface="Courier New" panose="02070309020205020404" pitchFamily="49" charset="0"/>
              <a:buChar char="o"/>
            </a:pPr>
            <a:r>
              <a:rPr lang="en-US" i="0" dirty="0">
                <a:solidFill>
                  <a:srgbClr val="000000"/>
                </a:solidFill>
                <a:effectLst/>
                <a:latin typeface="Segoe UI" panose="020B0502040204020203" pitchFamily="34" charset="0"/>
              </a:rPr>
              <a:t>Increases scale and performance of IT workloads</a:t>
            </a:r>
          </a:p>
          <a:p>
            <a:pPr>
              <a:buFont typeface="Courier New" panose="02070309020205020404" pitchFamily="49" charset="0"/>
              <a:buChar char="o"/>
            </a:pPr>
            <a:r>
              <a:rPr lang="en-US" i="0" dirty="0">
                <a:solidFill>
                  <a:srgbClr val="000000"/>
                </a:solidFill>
                <a:effectLst/>
                <a:latin typeface="Segoe UI" panose="020B0502040204020203" pitchFamily="34" charset="0"/>
              </a:rPr>
              <a:t>Increases stability, reliability, and supportability</a:t>
            </a:r>
          </a:p>
          <a:p>
            <a:pPr>
              <a:buFont typeface="Courier New" panose="02070309020205020404" pitchFamily="49" charset="0"/>
              <a:buChar char="o"/>
            </a:pPr>
            <a:r>
              <a:rPr lang="en-US" i="0" dirty="0">
                <a:solidFill>
                  <a:srgbClr val="000000"/>
                </a:solidFill>
                <a:effectLst/>
                <a:latin typeface="Segoe UI" panose="020B0502040204020203" pitchFamily="34" charset="0"/>
              </a:rPr>
              <a:t>Improves business continuity and disaster recovery</a:t>
            </a:r>
          </a:p>
          <a:p>
            <a:pPr marL="0" indent="0" algn="l">
              <a:buNone/>
            </a:pPr>
            <a:br>
              <a:rPr lang="en-IN" b="0" i="0" dirty="0">
                <a:solidFill>
                  <a:srgbClr val="000000"/>
                </a:solidFill>
                <a:effectLst/>
                <a:latin typeface="Segoe UI" panose="020B0502040204020203" pitchFamily="34" charset="0"/>
              </a:rPr>
            </a:br>
            <a:endParaRPr lang="en-IN" dirty="0">
              <a:effectLst/>
              <a:latin typeface="inherit"/>
            </a:endParaRPr>
          </a:p>
        </p:txBody>
      </p:sp>
    </p:spTree>
    <p:extLst>
      <p:ext uri="{BB962C8B-B14F-4D97-AF65-F5344CB8AC3E}">
        <p14:creationId xmlns:p14="http://schemas.microsoft.com/office/powerpoint/2010/main" val="22742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ADA55-CF37-DBAD-8DDA-6577FAB2920A}"/>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C57F7DE9-AB33-F390-17DF-2432CA3B6FBD}"/>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10007D48-8A02-56EB-CBA7-3639C9E41B4E}"/>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Title 7">
            <a:extLst>
              <a:ext uri="{FF2B5EF4-FFF2-40B4-BE49-F238E27FC236}">
                <a16:creationId xmlns:a16="http://schemas.microsoft.com/office/drawing/2014/main" id="{280BE4F1-0B93-BD3D-CBE2-989BF699D4B6}"/>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A879668A-BE99-828F-DF6D-7E5C986D87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9B8180B6-2A7F-53FC-0AF7-331A024B736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7BB2341D-AA0C-A06E-B3D1-EC83391519DD}"/>
              </a:ext>
            </a:extLst>
          </p:cNvPr>
          <p:cNvSpPr>
            <a:spLocks noGrp="1" noChangeAspect="1" noChangeArrowheads="1"/>
          </p:cNvSpPr>
          <p:nvPr>
            <p:ph idx="1"/>
          </p:nvPr>
        </p:nvSpPr>
        <p:spPr bwMode="auto">
          <a:xfrm>
            <a:off x="5676151" y="790324"/>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PaaS</a:t>
            </a:r>
            <a:endParaRPr lang="en-IN" dirty="0"/>
          </a:p>
          <a:p>
            <a:pPr algn="just">
              <a:buFont typeface="Wingdings" panose="05000000000000000000" pitchFamily="2" charset="2"/>
              <a:buChar char="v"/>
            </a:pPr>
            <a:r>
              <a:rPr lang="en-US" sz="1400" dirty="0"/>
              <a:t>Platform as a service (PaaS) is a complete development and deployment environment in the cloud, with resources that enable you to deliver everything from simple cloud-based apps to sophisticated, cloud-enabled enterprise applications.</a:t>
            </a:r>
          </a:p>
          <a:p>
            <a:pPr algn="just">
              <a:buFont typeface="Wingdings" panose="05000000000000000000" pitchFamily="2" charset="2"/>
              <a:buChar char="v"/>
            </a:pPr>
            <a:r>
              <a:rPr lang="en-US" sz="1400" dirty="0"/>
              <a:t>Like IaaS, 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pPr marL="0" indent="0" algn="just">
              <a:buNone/>
            </a:pPr>
            <a:r>
              <a:rPr lang="en-IN" sz="1600" b="1" i="0" dirty="0">
                <a:solidFill>
                  <a:srgbClr val="000000"/>
                </a:solidFill>
                <a:effectLst/>
                <a:latin typeface="inherit"/>
              </a:rPr>
              <a:t>Advantages of PaaS:</a:t>
            </a:r>
          </a:p>
          <a:p>
            <a:pPr algn="just">
              <a:buFont typeface="Courier New" panose="02070309020205020404" pitchFamily="49" charset="0"/>
              <a:buChar char="o"/>
            </a:pPr>
            <a:r>
              <a:rPr lang="en-IN" sz="1400" i="0" dirty="0">
                <a:solidFill>
                  <a:srgbClr val="000000"/>
                </a:solidFill>
                <a:effectLst/>
              </a:rPr>
              <a:t>Cut coding time</a:t>
            </a:r>
          </a:p>
          <a:p>
            <a:pPr algn="just">
              <a:buFont typeface="Courier New" panose="02070309020205020404" pitchFamily="49" charset="0"/>
              <a:buChar char="o"/>
            </a:pPr>
            <a:r>
              <a:rPr lang="en-IN" sz="1400" b="0" i="0" dirty="0">
                <a:solidFill>
                  <a:srgbClr val="202124"/>
                </a:solidFill>
                <a:effectLst/>
              </a:rPr>
              <a:t>Faster time to market</a:t>
            </a:r>
          </a:p>
          <a:p>
            <a:pPr algn="just">
              <a:buFont typeface="Courier New" panose="02070309020205020404" pitchFamily="49" charset="0"/>
              <a:buChar char="o"/>
            </a:pPr>
            <a:r>
              <a:rPr lang="en-IN" sz="1400" b="0" i="0" dirty="0">
                <a:solidFill>
                  <a:srgbClr val="202124"/>
                </a:solidFill>
                <a:effectLst/>
              </a:rPr>
              <a:t>Low maintenance</a:t>
            </a:r>
          </a:p>
          <a:p>
            <a:pPr algn="just">
              <a:buFont typeface="Courier New" panose="02070309020205020404" pitchFamily="49" charset="0"/>
              <a:buChar char="o"/>
            </a:pPr>
            <a:r>
              <a:rPr lang="en-IN" sz="1400" b="0" i="0" dirty="0">
                <a:solidFill>
                  <a:srgbClr val="202124"/>
                </a:solidFill>
                <a:effectLst/>
              </a:rPr>
              <a:t>Easy scalability</a:t>
            </a:r>
          </a:p>
        </p:txBody>
      </p:sp>
    </p:spTree>
    <p:extLst>
      <p:ext uri="{BB962C8B-B14F-4D97-AF65-F5344CB8AC3E}">
        <p14:creationId xmlns:p14="http://schemas.microsoft.com/office/powerpoint/2010/main" val="379629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62AD1-3781-B31E-9F4A-BED456C37FAA}"/>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BBACF478-CD75-37DF-8F82-BA9617671ED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7334EA6A-1387-AE87-50D4-2F2E78AE1D2C}"/>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8" name="AutoShape 2" descr="Lightbox">
            <a:extLst>
              <a:ext uri="{FF2B5EF4-FFF2-40B4-BE49-F238E27FC236}">
                <a16:creationId xmlns:a16="http://schemas.microsoft.com/office/drawing/2014/main" id="{B37FDABD-1B6E-3CCC-14C0-2E588AAF5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C2206C29-51A9-1049-76C0-C817B580121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D46904C1-D5D8-3068-6CF1-70F2A1189A1D}"/>
              </a:ext>
            </a:extLst>
          </p:cNvPr>
          <p:cNvSpPr>
            <a:spLocks noGrp="1" noChangeAspect="1" noChangeArrowheads="1"/>
          </p:cNvSpPr>
          <p:nvPr>
            <p:ph idx="1"/>
          </p:nvPr>
        </p:nvSpPr>
        <p:spPr bwMode="auto">
          <a:xfrm>
            <a:off x="5572784" y="655941"/>
            <a:ext cx="6095092" cy="61774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SaaS</a:t>
            </a:r>
            <a:endParaRPr lang="en-IN" dirty="0"/>
          </a:p>
          <a:p>
            <a:pPr algn="just">
              <a:buFont typeface="Wingdings" panose="05000000000000000000" pitchFamily="2" charset="2"/>
              <a:buChar char="v"/>
            </a:pPr>
            <a:r>
              <a:rPr lang="en-US" sz="1400" b="0" i="0" dirty="0">
                <a:solidFill>
                  <a:srgbClr val="000000"/>
                </a:solidFill>
                <a:effectLst/>
              </a:rPr>
              <a:t>Software as a service (SaaS) allows users to connect to and use cloud-based apps over the Internet. Common examples are email, calendaring, and office tools (such as Microsoft Office 365).</a:t>
            </a:r>
          </a:p>
          <a:p>
            <a:pPr algn="just">
              <a:buFont typeface="Wingdings" panose="05000000000000000000" pitchFamily="2" charset="2"/>
              <a:buChar char="v"/>
            </a:pPr>
            <a:r>
              <a:rPr lang="en-US" sz="1400" b="0" i="0" dirty="0">
                <a:solidFill>
                  <a:srgbClr val="000000"/>
                </a:solidFill>
                <a:effectLst/>
              </a:rPr>
              <a:t>SaaS provides a complete software solution that you purchase on a pay-as-you-go basis from a </a:t>
            </a:r>
            <a:r>
              <a:rPr lang="en-US" sz="1400" b="0" i="0" u="none" strike="noStrike" dirty="0">
                <a:solidFill>
                  <a:srgbClr val="0067B8"/>
                </a:solidFill>
                <a:effectLst/>
                <a:hlinkClick r:id="rId5"/>
              </a:rPr>
              <a:t>cloud service provider</a:t>
            </a:r>
            <a:r>
              <a:rPr lang="en-US" sz="1400" b="0" i="0" dirty="0">
                <a:solidFill>
                  <a:srgbClr val="000000"/>
                </a:solidFill>
                <a:effectLst/>
              </a:rPr>
              <a:t>. You rent the use of an app for your organization, and your users connect to it over the Internet, usually with a web browser.</a:t>
            </a:r>
          </a:p>
          <a:p>
            <a:pPr algn="just">
              <a:buFont typeface="Wingdings" panose="05000000000000000000" pitchFamily="2" charset="2"/>
              <a:buChar char="v"/>
            </a:pPr>
            <a:r>
              <a:rPr lang="en-US" sz="1400" b="0" i="0" dirty="0">
                <a:solidFill>
                  <a:srgbClr val="000000"/>
                </a:solidFill>
                <a:effectLst/>
              </a:rPr>
              <a:t>All of the underlying infrastructure, middleware, app software, and app data are located in the service provider’s data center. The service provider manages the hardware and software, and with the appropriate service agreement, will ensure the availability and the security of the app and your data as well.</a:t>
            </a:r>
          </a:p>
          <a:p>
            <a:pPr algn="just">
              <a:buFont typeface="Wingdings" panose="05000000000000000000" pitchFamily="2" charset="2"/>
              <a:buChar char="v"/>
            </a:pPr>
            <a:r>
              <a:rPr lang="en-IN" sz="1600" b="1" i="0" dirty="0">
                <a:solidFill>
                  <a:srgbClr val="000000"/>
                </a:solidFill>
                <a:effectLst/>
                <a:latin typeface="inherit"/>
              </a:rPr>
              <a:t>Advantages of SaaS:</a:t>
            </a:r>
          </a:p>
          <a:p>
            <a:pPr algn="just">
              <a:buFont typeface="Courier New" panose="02070309020205020404" pitchFamily="49" charset="0"/>
              <a:buChar char="o"/>
            </a:pPr>
            <a:r>
              <a:rPr lang="en-US" sz="1400" i="0" dirty="0">
                <a:solidFill>
                  <a:srgbClr val="000000"/>
                </a:solidFill>
                <a:effectLst/>
              </a:rPr>
              <a:t>Gain access to sophisticated applications</a:t>
            </a:r>
          </a:p>
          <a:p>
            <a:pPr algn="just">
              <a:buFont typeface="Courier New" panose="02070309020205020404" pitchFamily="49" charset="0"/>
              <a:buChar char="o"/>
            </a:pPr>
            <a:r>
              <a:rPr lang="en-IN" sz="1400" i="0" dirty="0">
                <a:solidFill>
                  <a:srgbClr val="000000"/>
                </a:solidFill>
                <a:effectLst/>
              </a:rPr>
              <a:t>Mobilize your workforce easily</a:t>
            </a:r>
            <a:r>
              <a:rPr lang="en-IN" sz="1400" dirty="0">
                <a:solidFill>
                  <a:srgbClr val="202124"/>
                </a:solidFill>
              </a:rPr>
              <a:t>: No need to develop apps for different types of computers and devices as it has already been done. </a:t>
            </a:r>
            <a:endParaRPr lang="en-IN" sz="1400" i="0" dirty="0">
              <a:solidFill>
                <a:srgbClr val="000000"/>
              </a:solidFill>
              <a:effectLst/>
              <a:latin typeface="Segoe UI" panose="020B0502040204020203" pitchFamily="34" charset="0"/>
            </a:endParaRPr>
          </a:p>
        </p:txBody>
      </p:sp>
      <p:sp>
        <p:nvSpPr>
          <p:cNvPr id="6" name="Title 7">
            <a:extLst>
              <a:ext uri="{FF2B5EF4-FFF2-40B4-BE49-F238E27FC236}">
                <a16:creationId xmlns:a16="http://schemas.microsoft.com/office/drawing/2014/main" id="{39C41911-5C8D-955F-18D7-7D3C0E8D2C7E}"/>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Tree>
    <p:extLst>
      <p:ext uri="{BB962C8B-B14F-4D97-AF65-F5344CB8AC3E}">
        <p14:creationId xmlns:p14="http://schemas.microsoft.com/office/powerpoint/2010/main" val="211997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4046-D87C-7B82-9BB4-2709224B6C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F2D74D-68FE-2610-DD2E-12A9A578C345}"/>
              </a:ext>
            </a:extLst>
          </p:cNvPr>
          <p:cNvSpPr>
            <a:spLocks noGrp="1"/>
          </p:cNvSpPr>
          <p:nvPr>
            <p:ph type="title"/>
          </p:nvPr>
        </p:nvSpPr>
        <p:spPr>
          <a:xfrm>
            <a:off x="5462546" y="2772818"/>
            <a:ext cx="6729453"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Virtualization And Scalability</a:t>
            </a:r>
          </a:p>
        </p:txBody>
      </p:sp>
      <p:pic>
        <p:nvPicPr>
          <p:cNvPr id="8" name="Picture Placeholder 7" descr="close up of computer code">
            <a:extLst>
              <a:ext uri="{FF2B5EF4-FFF2-40B4-BE49-F238E27FC236}">
                <a16:creationId xmlns:a16="http://schemas.microsoft.com/office/drawing/2014/main" id="{0A0D5B99-CCA9-34B9-2CBA-5F443D67D65D}"/>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588F1D09-50A3-9B3C-23B6-0673AE0C32A1}"/>
              </a:ext>
            </a:extLst>
          </p:cNvPr>
          <p:cNvSpPr>
            <a:spLocks noGrp="1"/>
          </p:cNvSpPr>
          <p:nvPr>
            <p:ph type="body" idx="1"/>
          </p:nvPr>
        </p:nvSpPr>
        <p:spPr>
          <a:xfrm>
            <a:off x="5462546"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1FB023CB-D70E-2068-929B-23F82EB57A94}"/>
              </a:ext>
            </a:extLst>
          </p:cNvPr>
          <p:cNvSpPr>
            <a:spLocks noGrp="1"/>
          </p:cNvSpPr>
          <p:nvPr>
            <p:ph type="sldNum" sz="quarter" idx="12"/>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2743238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2885E-403E-10EC-8366-4CB645E6EFAD}"/>
            </a:ext>
          </a:extLst>
        </p:cNvPr>
        <p:cNvGrpSpPr/>
        <p:nvPr/>
      </p:nvGrpSpPr>
      <p:grpSpPr>
        <a:xfrm>
          <a:off x="0" y="0"/>
          <a:ext cx="0" cy="0"/>
          <a:chOff x="0" y="0"/>
          <a:chExt cx="0" cy="0"/>
        </a:xfrm>
      </p:grpSpPr>
      <p:pic>
        <p:nvPicPr>
          <p:cNvPr id="5" name="Picture Placeholder 4" descr="Person enjoying coffee and relaxing on a sofa">
            <a:extLst>
              <a:ext uri="{FF2B5EF4-FFF2-40B4-BE49-F238E27FC236}">
                <a16:creationId xmlns:a16="http://schemas.microsoft.com/office/drawing/2014/main" id="{1910DC15-9543-82E7-9DE7-6EB28108068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52E190F1-3DB1-47F0-7028-EB0D91E0AD6E}"/>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8" name="AutoShape 2" descr="Lightbox">
            <a:extLst>
              <a:ext uri="{FF2B5EF4-FFF2-40B4-BE49-F238E27FC236}">
                <a16:creationId xmlns:a16="http://schemas.microsoft.com/office/drawing/2014/main" id="{DE18539D-33CA-CDE3-A2E3-197256152E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94F1E9CC-0C5A-7793-373E-31BF2937A11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89CE8FA3-5D73-41B9-B077-EF445A742B09}"/>
              </a:ext>
            </a:extLst>
          </p:cNvPr>
          <p:cNvSpPr>
            <a:spLocks noGrp="1" noChangeAspect="1" noChangeArrowheads="1"/>
          </p:cNvSpPr>
          <p:nvPr>
            <p:ph idx="1"/>
          </p:nvPr>
        </p:nvSpPr>
        <p:spPr bwMode="auto">
          <a:xfrm>
            <a:off x="5564833" y="891886"/>
            <a:ext cx="6095092" cy="57589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dirty="0"/>
              <a:t>Virtualization is essentially a technology that allows creation of different computing environments. These environments are called virtual because they simulate the interface that is expected by a guest.</a:t>
            </a:r>
          </a:p>
          <a:p>
            <a:pPr algn="just">
              <a:buFont typeface="Wingdings" panose="05000000000000000000" pitchFamily="2" charset="2"/>
              <a:buChar char="v"/>
            </a:pPr>
            <a:r>
              <a:rPr lang="en-US" sz="1400" dirty="0"/>
              <a:t>The most common example of virtualization is hardware virtualization. This technology allows simulating the hardware interface expected by an operating system. Hardware virtualization allows the coexistence of different software stacks on top of the same hardware. </a:t>
            </a:r>
          </a:p>
          <a:p>
            <a:pPr algn="just">
              <a:buFont typeface="Wingdings" panose="05000000000000000000" pitchFamily="2" charset="2"/>
              <a:buChar char="v"/>
            </a:pPr>
            <a:r>
              <a:rPr lang="en-US" sz="1400" dirty="0"/>
              <a:t>These stacks are contained inside virtual machine instances, which operate in complete isolation from each other. High-performance servers can host several virtual machine instances, thus creating the opportunity to have a customized software stack on demand.</a:t>
            </a:r>
          </a:p>
          <a:p>
            <a:pPr algn="just">
              <a:buFont typeface="Wingdings" panose="05000000000000000000" pitchFamily="2" charset="2"/>
              <a:buChar char="v"/>
            </a:pPr>
            <a:r>
              <a:rPr lang="en-US" sz="1400" dirty="0"/>
              <a:t>This is the base technology that enables cloud computing solutions to deliver virtual servers on demand, such as Amazon EC2, </a:t>
            </a:r>
            <a:r>
              <a:rPr lang="en-US" sz="1400" dirty="0" err="1"/>
              <a:t>RightScale</a:t>
            </a:r>
            <a:r>
              <a:rPr lang="en-US" sz="1400" dirty="0"/>
              <a:t>, VMware </a:t>
            </a:r>
            <a:r>
              <a:rPr lang="en-US" sz="1400" dirty="0" err="1"/>
              <a:t>vCloud</a:t>
            </a:r>
            <a:r>
              <a:rPr lang="en-US" sz="1400" dirty="0"/>
              <a:t>, and others.</a:t>
            </a:r>
          </a:p>
          <a:p>
            <a:pPr algn="just">
              <a:buFont typeface="Wingdings" panose="05000000000000000000" pitchFamily="2" charset="2"/>
              <a:buChar char="v"/>
            </a:pPr>
            <a:r>
              <a:rPr lang="en-US" sz="1400" dirty="0"/>
              <a:t>Virtualization technologies are also used to replicate runtime environments for programs.</a:t>
            </a:r>
          </a:p>
        </p:txBody>
      </p:sp>
      <p:sp>
        <p:nvSpPr>
          <p:cNvPr id="6" name="Title 7">
            <a:extLst>
              <a:ext uri="{FF2B5EF4-FFF2-40B4-BE49-F238E27FC236}">
                <a16:creationId xmlns:a16="http://schemas.microsoft.com/office/drawing/2014/main" id="{DCF9FF5E-09BE-7756-4B3F-D727F90E03AC}"/>
              </a:ext>
            </a:extLst>
          </p:cNvPr>
          <p:cNvSpPr>
            <a:spLocks noGrp="1"/>
          </p:cNvSpPr>
          <p:nvPr>
            <p:ph type="title"/>
          </p:nvPr>
        </p:nvSpPr>
        <p:spPr>
          <a:xfrm>
            <a:off x="5416550" y="0"/>
            <a:ext cx="6522703" cy="707666"/>
          </a:xfrm>
        </p:spPr>
        <p:txBody>
          <a:bodyPr/>
          <a:lstStyle/>
          <a:p>
            <a:pPr algn="just">
              <a:lnSpc>
                <a:spcPct val="100000"/>
              </a:lnSpc>
              <a:spcBef>
                <a:spcPts val="0"/>
              </a:spcBef>
            </a:pPr>
            <a:r>
              <a:rPr lang="en-US" sz="4000" cap="none" dirty="0"/>
              <a:t>Virtualization</a:t>
            </a:r>
          </a:p>
        </p:txBody>
      </p:sp>
    </p:spTree>
    <p:extLst>
      <p:ext uri="{BB962C8B-B14F-4D97-AF65-F5344CB8AC3E}">
        <p14:creationId xmlns:p14="http://schemas.microsoft.com/office/powerpoint/2010/main" val="318756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7B54E-FE34-1184-51FD-CC08C87BE7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2217F-AFB6-E873-81D2-D722FBAEF7BD}"/>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8" name="AutoShape 2" descr="Lightbox">
            <a:extLst>
              <a:ext uri="{FF2B5EF4-FFF2-40B4-BE49-F238E27FC236}">
                <a16:creationId xmlns:a16="http://schemas.microsoft.com/office/drawing/2014/main" id="{38383EAA-CE91-ABB9-8882-DF4125979E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FEC6C60C-FD1A-C21B-0B72-F9B8090C21F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47F5115C-7737-F8D3-C4F0-241D648FC90B}"/>
              </a:ext>
            </a:extLst>
          </p:cNvPr>
          <p:cNvSpPr>
            <a:spLocks noGrp="1" noChangeAspect="1" noChangeArrowheads="1"/>
          </p:cNvSpPr>
          <p:nvPr>
            <p:ph idx="1"/>
          </p:nvPr>
        </p:nvSpPr>
        <p:spPr bwMode="auto">
          <a:xfrm>
            <a:off x="5416550" y="654525"/>
            <a:ext cx="6215687" cy="60484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dirty="0"/>
              <a:t>Cloud Scalability is the ability of a cloud computing system to adapt to changing computing requirements by either increasing or decreasing its resources, such as computing power, storage, or network capacity on demand.</a:t>
            </a:r>
          </a:p>
          <a:p>
            <a:pPr algn="just">
              <a:buFont typeface="Wingdings" panose="05000000000000000000" pitchFamily="2" charset="2"/>
              <a:buChar char="v"/>
            </a:pPr>
            <a:r>
              <a:rPr lang="en-US" sz="1400" dirty="0"/>
              <a:t>This type of Scalability is essential because it allows organizations to quickly adjust to the changes in their computing needs while also providing efficient use of computing resources.</a:t>
            </a:r>
          </a:p>
          <a:p>
            <a:pPr algn="just">
              <a:buFont typeface="Wingdings" panose="05000000000000000000" pitchFamily="2" charset="2"/>
              <a:buChar char="v"/>
            </a:pPr>
            <a:r>
              <a:rPr lang="en-US" sz="1400" dirty="0"/>
              <a:t>The goal of cloud scalability is to make sure that the cloud service can scale cost-effectively and ensure that the service can handle greater loads by adding physical or virtual resources. There </a:t>
            </a:r>
            <a:r>
              <a:rPr lang="en-US" sz="1400"/>
              <a:t>are 3 </a:t>
            </a:r>
            <a:r>
              <a:rPr lang="en-US" sz="1400" dirty="0"/>
              <a:t>types of Scaling:</a:t>
            </a:r>
          </a:p>
          <a:p>
            <a:pPr algn="just">
              <a:buFont typeface="Courier New" panose="02070309020205020404" pitchFamily="49" charset="0"/>
              <a:buChar char="o"/>
            </a:pPr>
            <a:r>
              <a:rPr lang="en-US" sz="1400" b="1" dirty="0"/>
              <a:t>Vertical Scalability</a:t>
            </a:r>
            <a:r>
              <a:rPr lang="en-US" sz="1400" dirty="0"/>
              <a:t>: Adding more resources (CPU, RAM, storage) to an existing server or system to boost its capacity. </a:t>
            </a:r>
          </a:p>
          <a:p>
            <a:pPr algn="just">
              <a:buFont typeface="Courier New" panose="02070309020205020404" pitchFamily="49" charset="0"/>
              <a:buChar char="o"/>
            </a:pPr>
            <a:r>
              <a:rPr lang="en-US" sz="1400" b="1" dirty="0"/>
              <a:t>Horizontal Scalability</a:t>
            </a:r>
            <a:r>
              <a:rPr lang="en-US" sz="1400" dirty="0"/>
              <a:t>: Adding more servers or instances to distribute the workload, which can increase capacity without changing existing infrastructure.</a:t>
            </a:r>
          </a:p>
          <a:p>
            <a:pPr algn="just">
              <a:buFont typeface="Courier New" panose="02070309020205020404" pitchFamily="49" charset="0"/>
              <a:buChar char="o"/>
            </a:pPr>
            <a:r>
              <a:rPr lang="en-US" sz="1400" b="1" dirty="0"/>
              <a:t>Diagonal Scalability</a:t>
            </a:r>
            <a:r>
              <a:rPr lang="en-US" sz="1400" dirty="0"/>
              <a:t>: Diagonal scalability combines elements of both vertical and horizontal scaling. It allows a system to initially scale vertically (adding more resources to a single machine) and, when that capacity is reached, to scale horizontally by adding more machines or instance</a:t>
            </a:r>
          </a:p>
          <a:p>
            <a:pPr marL="0" indent="0" algn="just">
              <a:buNone/>
            </a:pPr>
            <a:endParaRPr lang="en-US" sz="1400" dirty="0"/>
          </a:p>
        </p:txBody>
      </p:sp>
      <p:sp>
        <p:nvSpPr>
          <p:cNvPr id="6" name="Title 7">
            <a:extLst>
              <a:ext uri="{FF2B5EF4-FFF2-40B4-BE49-F238E27FC236}">
                <a16:creationId xmlns:a16="http://schemas.microsoft.com/office/drawing/2014/main" id="{27014F7A-A78E-3AE8-270A-A1DDF7A544FC}"/>
              </a:ext>
            </a:extLst>
          </p:cNvPr>
          <p:cNvSpPr>
            <a:spLocks noGrp="1"/>
          </p:cNvSpPr>
          <p:nvPr>
            <p:ph type="title"/>
          </p:nvPr>
        </p:nvSpPr>
        <p:spPr>
          <a:xfrm>
            <a:off x="5416550" y="0"/>
            <a:ext cx="6522703" cy="707666"/>
          </a:xfrm>
        </p:spPr>
        <p:txBody>
          <a:bodyPr/>
          <a:lstStyle/>
          <a:p>
            <a:pPr algn="just">
              <a:lnSpc>
                <a:spcPct val="100000"/>
              </a:lnSpc>
              <a:spcBef>
                <a:spcPts val="0"/>
              </a:spcBef>
            </a:pPr>
            <a:r>
              <a:rPr lang="en-US" sz="4000" cap="none" dirty="0"/>
              <a:t>Scalability</a:t>
            </a:r>
            <a:endParaRPr lang="en-US" sz="4000" dirty="0"/>
          </a:p>
        </p:txBody>
      </p:sp>
      <p:pic>
        <p:nvPicPr>
          <p:cNvPr id="11" name="Picture Placeholder 4" descr="Person enjoying coffee and relaxing on a sofa">
            <a:extLst>
              <a:ext uri="{FF2B5EF4-FFF2-40B4-BE49-F238E27FC236}">
                <a16:creationId xmlns:a16="http://schemas.microsoft.com/office/drawing/2014/main" id="{CDE0CC87-8BA6-8148-522C-D70B44BADFD9}"/>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xfrm>
            <a:off x="0" y="0"/>
            <a:ext cx="5416550" cy="6846888"/>
          </a:xfrm>
          <a:noFill/>
        </p:spPr>
      </p:pic>
    </p:spTree>
    <p:extLst>
      <p:ext uri="{BB962C8B-B14F-4D97-AF65-F5344CB8AC3E}">
        <p14:creationId xmlns:p14="http://schemas.microsoft.com/office/powerpoint/2010/main" val="181241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1B72-1288-6164-6009-5C05703E52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CE7ECD-6446-7F47-CB67-09D4E960796A}"/>
              </a:ext>
            </a:extLst>
          </p:cNvPr>
          <p:cNvSpPr>
            <a:spLocks noGrp="1"/>
          </p:cNvSpPr>
          <p:nvPr>
            <p:ph type="title"/>
          </p:nvPr>
        </p:nvSpPr>
        <p:spPr>
          <a:xfrm>
            <a:off x="5587116" y="2772818"/>
            <a:ext cx="6604884"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Identity  and  Access Management</a:t>
            </a:r>
          </a:p>
        </p:txBody>
      </p:sp>
      <p:pic>
        <p:nvPicPr>
          <p:cNvPr id="8" name="Picture Placeholder 7" descr="Stopwatch">
            <a:extLst>
              <a:ext uri="{FF2B5EF4-FFF2-40B4-BE49-F238E27FC236}">
                <a16:creationId xmlns:a16="http://schemas.microsoft.com/office/drawing/2014/main" id="{EA365E4E-EE64-2121-FFC8-B8BC3263F7EF}"/>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931" r="23931"/>
          <a:stretch/>
        </p:blipFill>
        <p:spPr/>
      </p:pic>
      <p:sp>
        <p:nvSpPr>
          <p:cNvPr id="2" name="Text Placeholder 1">
            <a:extLst>
              <a:ext uri="{FF2B5EF4-FFF2-40B4-BE49-F238E27FC236}">
                <a16:creationId xmlns:a16="http://schemas.microsoft.com/office/drawing/2014/main" id="{D0DAFE4B-9A04-620D-5250-778C25902AE2}"/>
              </a:ext>
            </a:extLst>
          </p:cNvPr>
          <p:cNvSpPr>
            <a:spLocks noGrp="1"/>
          </p:cNvSpPr>
          <p:nvPr>
            <p:ph type="body" idx="1"/>
          </p:nvPr>
        </p:nvSpPr>
        <p:spPr>
          <a:xfrm>
            <a:off x="5587116"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3103DF86-5A32-9345-69FB-F2F74B8226F7}"/>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99617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5" name="Text Placeholder 5">
            <a:extLst>
              <a:ext uri="{FF2B5EF4-FFF2-40B4-BE49-F238E27FC236}">
                <a16:creationId xmlns:a16="http://schemas.microsoft.com/office/drawing/2014/main" id="{15385E6D-4683-31EA-D021-E45E2DAFB480}"/>
              </a:ext>
            </a:extLst>
          </p:cNvPr>
          <p:cNvSpPr>
            <a:spLocks noGrp="1"/>
          </p:cNvSpPr>
          <p:nvPr>
            <p:ph type="body" sz="quarter" idx="15"/>
          </p:nvPr>
        </p:nvSpPr>
        <p:spPr>
          <a:xfrm>
            <a:off x="7068819" y="2078874"/>
            <a:ext cx="4114800" cy="3574503"/>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Cloud Deployment Models</a:t>
            </a:r>
          </a:p>
          <a:p>
            <a:pPr marL="342900" indent="-342900">
              <a:buFont typeface="Wingdings" panose="05000000000000000000" pitchFamily="2" charset="2"/>
              <a:buChar char="q"/>
            </a:pPr>
            <a:r>
              <a:rPr lang="en-US" sz="2000" spc="0" dirty="0"/>
              <a:t>Cloud Computing Models</a:t>
            </a:r>
          </a:p>
          <a:p>
            <a:pPr marL="342900" indent="-342900">
              <a:buFont typeface="Wingdings" panose="05000000000000000000" pitchFamily="2" charset="2"/>
              <a:buChar char="q"/>
            </a:pPr>
            <a:r>
              <a:rPr lang="en-US" sz="2000" spc="0" dirty="0"/>
              <a:t>Virtualization and Scalability</a:t>
            </a:r>
          </a:p>
          <a:p>
            <a:pPr marL="342900" indent="-342900">
              <a:buFont typeface="Wingdings" panose="05000000000000000000" pitchFamily="2" charset="2"/>
              <a:buChar char="q"/>
            </a:pPr>
            <a:r>
              <a:rPr lang="en-US" sz="2000" spc="0" dirty="0"/>
              <a:t>Identity and Access Management</a:t>
            </a:r>
          </a:p>
          <a:p>
            <a:pPr marL="342900" indent="-342900">
              <a:buFont typeface="Wingdings" panose="05000000000000000000" pitchFamily="2" charset="2"/>
              <a:buChar char="q"/>
            </a:pPr>
            <a:r>
              <a:rPr lang="en-US" sz="2000" spc="0" dirty="0"/>
              <a:t>Encryption Methods and Protocols</a:t>
            </a:r>
          </a:p>
          <a:p>
            <a:pPr marL="342900" indent="-342900">
              <a:buFont typeface="Wingdings" panose="05000000000000000000" pitchFamily="2" charset="2"/>
              <a:buChar char="q"/>
            </a:pPr>
            <a:endParaRPr lang="en-US" sz="2000" spc="0"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70E1-6B8E-C1EA-E8DE-5008E928F497}"/>
            </a:ext>
          </a:extLst>
        </p:cNvPr>
        <p:cNvGrpSpPr/>
        <p:nvPr/>
      </p:nvGrpSpPr>
      <p:grpSpPr>
        <a:xfrm>
          <a:off x="0" y="0"/>
          <a:ext cx="0" cy="0"/>
          <a:chOff x="0" y="0"/>
          <a:chExt cx="0" cy="0"/>
        </a:xfrm>
      </p:grpSpPr>
      <p:pic>
        <p:nvPicPr>
          <p:cNvPr id="5" name="Picture Placeholder 4" descr="Hot air balloon in foggy mountains">
            <a:extLst>
              <a:ext uri="{FF2B5EF4-FFF2-40B4-BE49-F238E27FC236}">
                <a16:creationId xmlns:a16="http://schemas.microsoft.com/office/drawing/2014/main" id="{7B96995E-0402-B687-C4B4-EE4FA8AA6B4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1CDC95A7-4442-6C79-A5A2-3DA98E3A6FC4}"/>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11" name="Title 7">
            <a:extLst>
              <a:ext uri="{FF2B5EF4-FFF2-40B4-BE49-F238E27FC236}">
                <a16:creationId xmlns:a16="http://schemas.microsoft.com/office/drawing/2014/main" id="{D7A72525-60C4-ACDF-0265-007E3167124E}"/>
              </a:ext>
            </a:extLst>
          </p:cNvPr>
          <p:cNvSpPr>
            <a:spLocks noGrp="1"/>
          </p:cNvSpPr>
          <p:nvPr>
            <p:ph type="title"/>
          </p:nvPr>
        </p:nvSpPr>
        <p:spPr>
          <a:xfrm>
            <a:off x="5489326" y="77278"/>
            <a:ext cx="6468741" cy="707666"/>
          </a:xfrm>
        </p:spPr>
        <p:txBody>
          <a:bodyPr/>
          <a:lstStyle/>
          <a:p>
            <a:pPr algn="just">
              <a:lnSpc>
                <a:spcPct val="100000"/>
              </a:lnSpc>
              <a:spcBef>
                <a:spcPts val="0"/>
              </a:spcBef>
            </a:pPr>
            <a:r>
              <a:rPr lang="en-US" cap="none" dirty="0"/>
              <a:t>Identity and Access Management</a:t>
            </a:r>
          </a:p>
        </p:txBody>
      </p:sp>
      <p:sp>
        <p:nvSpPr>
          <p:cNvPr id="8" name="AutoShape 2" descr="Lightbox">
            <a:extLst>
              <a:ext uri="{FF2B5EF4-FFF2-40B4-BE49-F238E27FC236}">
                <a16:creationId xmlns:a16="http://schemas.microsoft.com/office/drawing/2014/main" id="{6A9C85A5-D43A-9287-FD1F-9A195B0249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77F86CE5-E5DE-C9DF-B23A-583F133FC3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16360A13-4AFD-47DE-32B1-47733C838FCA}"/>
              </a:ext>
            </a:extLst>
          </p:cNvPr>
          <p:cNvSpPr>
            <a:spLocks noGrp="1" noChangeAspect="1" noChangeArrowheads="1"/>
          </p:cNvSpPr>
          <p:nvPr>
            <p:ph idx="1"/>
          </p:nvPr>
        </p:nvSpPr>
        <p:spPr bwMode="auto">
          <a:xfrm>
            <a:off x="5570442" y="83935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b="0" i="0" dirty="0">
                <a:solidFill>
                  <a:srgbClr val="202124"/>
                </a:solidFill>
                <a:effectLst/>
              </a:rPr>
              <a:t>Identity and Access Management (IAM) is a combination of policies and technologies that allows organizations to identify users and provide the right form of access as and when required.</a:t>
            </a:r>
          </a:p>
          <a:p>
            <a:pPr algn="just">
              <a:buFont typeface="Wingdings" panose="05000000000000000000" pitchFamily="2" charset="2"/>
              <a:buChar char="v"/>
            </a:pPr>
            <a:r>
              <a:rPr lang="en-US" sz="1400" b="0" i="0" dirty="0">
                <a:solidFill>
                  <a:srgbClr val="202124"/>
                </a:solidFill>
                <a:effectLst/>
              </a:rPr>
              <a:t>Identity management and access systems enable your organization to manage employee apps without logging into each app as an administrator.</a:t>
            </a:r>
          </a:p>
          <a:p>
            <a:pPr algn="just">
              <a:buFont typeface="Wingdings" panose="05000000000000000000" pitchFamily="2" charset="2"/>
              <a:buChar char="v"/>
            </a:pPr>
            <a:r>
              <a:rPr lang="en-US" sz="1400" i="0" dirty="0">
                <a:solidFill>
                  <a:srgbClr val="202124"/>
                </a:solidFill>
                <a:effectLst/>
              </a:rPr>
              <a:t>Identity management solutions generally perform two tasks: </a:t>
            </a:r>
          </a:p>
          <a:p>
            <a:pPr marL="342900" indent="-342900" algn="just">
              <a:buFont typeface="+mj-lt"/>
              <a:buAutoNum type="arabicPeriod"/>
            </a:pPr>
            <a:r>
              <a:rPr lang="en-US" sz="1400" i="0" dirty="0">
                <a:solidFill>
                  <a:srgbClr val="202124"/>
                </a:solidFill>
                <a:effectLst/>
              </a:rPr>
              <a:t>IAM confirms that the user, software, or hardware is who they say they are by authenticating their credentials against a database. IAM cloud identity tools are more secure and flexible than traditional username and password solutions.</a:t>
            </a:r>
          </a:p>
          <a:p>
            <a:pPr marL="342900" indent="-342900" algn="just">
              <a:buFont typeface="+mj-lt"/>
              <a:buAutoNum type="arabicPeriod"/>
            </a:pPr>
            <a:r>
              <a:rPr lang="en-US" sz="1400" i="0" dirty="0">
                <a:solidFill>
                  <a:srgbClr val="202124"/>
                </a:solidFill>
                <a:effectLst/>
              </a:rPr>
              <a:t>Identity access management systems grant only the appropriate level of access. Instead of a username and password allowing access to an entire software suite, IAM allows for narrow slices of access to be portioned out, i.e. editor, viewer, and commenter in a content management system.</a:t>
            </a:r>
          </a:p>
          <a:p>
            <a:pPr marL="0" indent="0" algn="just">
              <a:buNone/>
            </a:pPr>
            <a:endParaRPr lang="en-IN" sz="1400" b="0" i="0" dirty="0">
              <a:solidFill>
                <a:srgbClr val="202124"/>
              </a:solidFill>
              <a:effectLst/>
            </a:endParaRPr>
          </a:p>
        </p:txBody>
      </p:sp>
    </p:spTree>
    <p:extLst>
      <p:ext uri="{BB962C8B-B14F-4D97-AF65-F5344CB8AC3E}">
        <p14:creationId xmlns:p14="http://schemas.microsoft.com/office/powerpoint/2010/main" val="8855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706A-CE22-7A77-40F3-A140066208B1}"/>
            </a:ext>
          </a:extLst>
        </p:cNvPr>
        <p:cNvGrpSpPr/>
        <p:nvPr/>
      </p:nvGrpSpPr>
      <p:grpSpPr>
        <a:xfrm>
          <a:off x="0" y="0"/>
          <a:ext cx="0" cy="0"/>
          <a:chOff x="0" y="0"/>
          <a:chExt cx="0" cy="0"/>
        </a:xfrm>
      </p:grpSpPr>
      <p:pic>
        <p:nvPicPr>
          <p:cNvPr id="5" name="Picture Placeholder 4" descr="Hot air balloon in foggy mountains">
            <a:extLst>
              <a:ext uri="{FF2B5EF4-FFF2-40B4-BE49-F238E27FC236}">
                <a16:creationId xmlns:a16="http://schemas.microsoft.com/office/drawing/2014/main" id="{4DB9C442-0B67-9C47-A0A6-AB1044C9481E}"/>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F876B3CB-A08E-FD17-0236-9ABF87BE8F57}"/>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11" name="Title 7">
            <a:extLst>
              <a:ext uri="{FF2B5EF4-FFF2-40B4-BE49-F238E27FC236}">
                <a16:creationId xmlns:a16="http://schemas.microsoft.com/office/drawing/2014/main" id="{B52E3581-5B22-3802-E045-94359857B52C}"/>
              </a:ext>
            </a:extLst>
          </p:cNvPr>
          <p:cNvSpPr>
            <a:spLocks noGrp="1"/>
          </p:cNvSpPr>
          <p:nvPr>
            <p:ph type="title"/>
          </p:nvPr>
        </p:nvSpPr>
        <p:spPr>
          <a:xfrm>
            <a:off x="5489326" y="77278"/>
            <a:ext cx="6468741" cy="707666"/>
          </a:xfrm>
        </p:spPr>
        <p:txBody>
          <a:bodyPr/>
          <a:lstStyle/>
          <a:p>
            <a:pPr algn="just">
              <a:lnSpc>
                <a:spcPct val="100000"/>
              </a:lnSpc>
              <a:spcBef>
                <a:spcPts val="0"/>
              </a:spcBef>
            </a:pPr>
            <a:r>
              <a:rPr lang="en-US" cap="none" dirty="0"/>
              <a:t>Identity and Access Management</a:t>
            </a:r>
          </a:p>
        </p:txBody>
      </p:sp>
      <p:sp>
        <p:nvSpPr>
          <p:cNvPr id="8" name="AutoShape 2" descr="Lightbox">
            <a:extLst>
              <a:ext uri="{FF2B5EF4-FFF2-40B4-BE49-F238E27FC236}">
                <a16:creationId xmlns:a16="http://schemas.microsoft.com/office/drawing/2014/main" id="{281751F5-C3F9-3E52-53DF-FAF92C11C9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C9A078E2-A11C-6C63-5466-4B988989175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Content Placeholder 2">
            <a:extLst>
              <a:ext uri="{FF2B5EF4-FFF2-40B4-BE49-F238E27FC236}">
                <a16:creationId xmlns:a16="http://schemas.microsoft.com/office/drawing/2014/main" id="{C8B7F8A2-CDA4-7C19-0AD4-B83D88591685}"/>
              </a:ext>
            </a:extLst>
          </p:cNvPr>
          <p:cNvPicPr>
            <a:picLocks noGrp="1" noChangeAspect="1"/>
          </p:cNvPicPr>
          <p:nvPr>
            <p:ph idx="1"/>
          </p:nvPr>
        </p:nvPicPr>
        <p:blipFill>
          <a:blip r:embed="rId5"/>
          <a:stretch>
            <a:fillRect/>
          </a:stretch>
        </p:blipFill>
        <p:spPr bwMode="auto">
          <a:xfrm>
            <a:off x="5782355" y="726665"/>
            <a:ext cx="6175711" cy="292277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a:extLst>
              <a:ext uri="{FF2B5EF4-FFF2-40B4-BE49-F238E27FC236}">
                <a16:creationId xmlns:a16="http://schemas.microsoft.com/office/drawing/2014/main" id="{B76A22B3-420A-35CB-0B85-1254551BA862}"/>
              </a:ext>
            </a:extLst>
          </p:cNvPr>
          <p:cNvSpPr txBox="1">
            <a:spLocks noChangeAspect="1" noChangeArrowheads="1"/>
          </p:cNvSpPr>
          <p:nvPr/>
        </p:nvSpPr>
        <p:spPr bwMode="auto">
          <a:xfrm>
            <a:off x="5782355" y="3722536"/>
            <a:ext cx="6095092" cy="28182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IN" sz="1600" b="1" i="0" dirty="0">
                <a:solidFill>
                  <a:srgbClr val="1C1F2A"/>
                </a:solidFill>
                <a:effectLst/>
              </a:rPr>
              <a:t>What Does IAM Do?</a:t>
            </a:r>
          </a:p>
          <a:p>
            <a:pPr marL="342900" indent="-342900" algn="l">
              <a:buFont typeface="+mj-lt"/>
              <a:buAutoNum type="arabicPeriod"/>
            </a:pPr>
            <a:r>
              <a:rPr lang="en-IN" sz="1600" i="0" dirty="0">
                <a:solidFill>
                  <a:srgbClr val="1C1F2A"/>
                </a:solidFill>
                <a:effectLst/>
              </a:rPr>
              <a:t>Manage user identities</a:t>
            </a:r>
          </a:p>
          <a:p>
            <a:pPr marL="342900" indent="-342900" algn="l">
              <a:buFont typeface="+mj-lt"/>
              <a:buAutoNum type="arabicPeriod"/>
            </a:pPr>
            <a:r>
              <a:rPr lang="en-IN" b="0" i="0" dirty="0">
                <a:solidFill>
                  <a:srgbClr val="1C1F2A"/>
                </a:solidFill>
                <a:effectLst/>
              </a:rPr>
              <a:t>Authenticating users</a:t>
            </a:r>
            <a:endParaRPr lang="en-IN" b="0" dirty="0">
              <a:solidFill>
                <a:srgbClr val="1C1F2A"/>
              </a:solidFill>
            </a:endParaRPr>
          </a:p>
          <a:p>
            <a:pPr marL="342900" indent="-342900" algn="l">
              <a:buFont typeface="+mj-lt"/>
              <a:buAutoNum type="arabicPeriod"/>
            </a:pPr>
            <a:r>
              <a:rPr lang="en-IN" b="0" i="0" dirty="0">
                <a:solidFill>
                  <a:srgbClr val="1C1F2A"/>
                </a:solidFill>
                <a:effectLst/>
              </a:rPr>
              <a:t>Authorizing users</a:t>
            </a:r>
            <a:endParaRPr lang="en-IN" i="0" dirty="0">
              <a:solidFill>
                <a:srgbClr val="1C1F2A"/>
              </a:solidFill>
              <a:effectLst/>
            </a:endParaRPr>
          </a:p>
          <a:p>
            <a:pPr marL="342900" indent="-342900" algn="l">
              <a:buFont typeface="+mj-lt"/>
              <a:buAutoNum type="arabicPeriod"/>
            </a:pPr>
            <a:r>
              <a:rPr lang="en-IN" b="0" i="0" dirty="0">
                <a:solidFill>
                  <a:srgbClr val="1C1F2A"/>
                </a:solidFill>
                <a:effectLst/>
              </a:rPr>
              <a:t>Reporting</a:t>
            </a:r>
            <a:endParaRPr lang="en-IN" b="0" dirty="0">
              <a:solidFill>
                <a:srgbClr val="1C1F2A"/>
              </a:solidFill>
            </a:endParaRPr>
          </a:p>
          <a:p>
            <a:pPr marL="342900" indent="-342900" algn="l">
              <a:buFont typeface="+mj-lt"/>
              <a:buAutoNum type="arabicPeriod"/>
            </a:pPr>
            <a:r>
              <a:rPr lang="en-IN" b="0" i="0" dirty="0">
                <a:solidFill>
                  <a:srgbClr val="1C1F2A"/>
                </a:solidFill>
                <a:effectLst/>
              </a:rPr>
              <a:t>Single Sign-On</a:t>
            </a:r>
            <a:endParaRPr lang="en-IN" sz="1600" i="0" dirty="0">
              <a:solidFill>
                <a:srgbClr val="1C1F2A"/>
              </a:solidFill>
              <a:effectLst/>
            </a:endParaRPr>
          </a:p>
        </p:txBody>
      </p:sp>
    </p:spTree>
    <p:extLst>
      <p:ext uri="{BB962C8B-B14F-4D97-AF65-F5344CB8AC3E}">
        <p14:creationId xmlns:p14="http://schemas.microsoft.com/office/powerpoint/2010/main" val="16632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27D5-1323-A837-FBAA-23E1FD9639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243E44-7363-C4C0-D86F-BADBDB9B72BA}"/>
              </a:ext>
            </a:extLst>
          </p:cNvPr>
          <p:cNvSpPr>
            <a:spLocks noGrp="1"/>
          </p:cNvSpPr>
          <p:nvPr>
            <p:ph type="title"/>
          </p:nvPr>
        </p:nvSpPr>
        <p:spPr>
          <a:xfrm>
            <a:off x="5587116" y="2750952"/>
            <a:ext cx="6604884"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Encryption Methods and Protocols</a:t>
            </a:r>
          </a:p>
        </p:txBody>
      </p:sp>
      <p:pic>
        <p:nvPicPr>
          <p:cNvPr id="8" name="Picture Placeholder 7" descr="Programming data on computer monitor">
            <a:extLst>
              <a:ext uri="{FF2B5EF4-FFF2-40B4-BE49-F238E27FC236}">
                <a16:creationId xmlns:a16="http://schemas.microsoft.com/office/drawing/2014/main" id="{2703ABC7-5AD7-2123-5E06-1CD3396E5C6E}"/>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420" r="20420"/>
          <a:stretch/>
        </p:blipFill>
        <p:spPr/>
      </p:pic>
      <p:sp>
        <p:nvSpPr>
          <p:cNvPr id="2" name="Text Placeholder 1">
            <a:extLst>
              <a:ext uri="{FF2B5EF4-FFF2-40B4-BE49-F238E27FC236}">
                <a16:creationId xmlns:a16="http://schemas.microsoft.com/office/drawing/2014/main" id="{F1F768D5-C423-9B20-6337-C72614F17EE8}"/>
              </a:ext>
            </a:extLst>
          </p:cNvPr>
          <p:cNvSpPr>
            <a:spLocks noGrp="1"/>
          </p:cNvSpPr>
          <p:nvPr>
            <p:ph type="body" idx="1"/>
          </p:nvPr>
        </p:nvSpPr>
        <p:spPr>
          <a:xfrm>
            <a:off x="5587116" y="3450867"/>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CA448F94-4147-33CE-2C6A-F3EA700A77FD}"/>
              </a:ext>
            </a:extLst>
          </p:cNvPr>
          <p:cNvSpPr>
            <a:spLocks noGrp="1"/>
          </p:cNvSpPr>
          <p:nvPr>
            <p:ph type="sldNum" sz="quarter" idx="12"/>
          </p:nvPr>
        </p:nvSpPr>
        <p:spPr/>
        <p:txBody>
          <a:bodyPr/>
          <a:lstStyle/>
          <a:p>
            <a:fld id="{8C2E478F-E849-4A8C-AF1F-CBCC78A7CBFA}" type="slidenum">
              <a:rPr lang="en-US" smtClean="0"/>
              <a:t>22</a:t>
            </a:fld>
            <a:endParaRPr lang="en-US" dirty="0"/>
          </a:p>
        </p:txBody>
      </p:sp>
    </p:spTree>
    <p:extLst>
      <p:ext uri="{BB962C8B-B14F-4D97-AF65-F5344CB8AC3E}">
        <p14:creationId xmlns:p14="http://schemas.microsoft.com/office/powerpoint/2010/main" val="3114422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AB9A-7BBC-4290-F616-EF7F9FC6E5AE}"/>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9697C117-ECBC-DC01-DE3D-554AF81E0961}"/>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7BF7B941-FF8A-6219-566C-3A24F818B81D}"/>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11" name="Title 7">
            <a:extLst>
              <a:ext uri="{FF2B5EF4-FFF2-40B4-BE49-F238E27FC236}">
                <a16:creationId xmlns:a16="http://schemas.microsoft.com/office/drawing/2014/main" id="{29759255-FDE6-C41B-F794-866169326F69}"/>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1C71FDE7-B91D-3CDA-F4FE-0D8E47C444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11AF6CF2-B5BC-7F2E-7FCF-152A07B6A6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6C7AB6C0-8B6A-EE96-AB65-57D2084D4AB0}"/>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b="0" i="0" dirty="0">
                <a:solidFill>
                  <a:srgbClr val="202124"/>
                </a:solidFill>
                <a:effectLst/>
              </a:rPr>
              <a:t>Encryption is a way of scrambling data so that only authorized parties can understand the information. In technical terms, it is the process of converting human-readable plaintext to incomprehensible text, also known as ciphertext.</a:t>
            </a:r>
          </a:p>
          <a:p>
            <a:pPr algn="just">
              <a:buFont typeface="Wingdings" panose="05000000000000000000" pitchFamily="2" charset="2"/>
              <a:buChar char="v"/>
            </a:pPr>
            <a:r>
              <a:rPr lang="en-US" sz="1400" dirty="0">
                <a:solidFill>
                  <a:srgbClr val="202124"/>
                </a:solidFill>
              </a:rPr>
              <a:t>There are 2 types of Encryption methods:</a:t>
            </a:r>
          </a:p>
          <a:p>
            <a:pPr marL="342900" indent="-342900" algn="just">
              <a:buFont typeface="+mj-lt"/>
              <a:buAutoNum type="arabicPeriod"/>
            </a:pPr>
            <a:r>
              <a:rPr lang="en-IN" sz="1400" b="0" i="0" dirty="0">
                <a:solidFill>
                  <a:srgbClr val="202124"/>
                </a:solidFill>
                <a:effectLst/>
              </a:rPr>
              <a:t>Symmetric Encryption</a:t>
            </a:r>
            <a:r>
              <a:rPr lang="en-US" sz="1400" b="0" i="0" dirty="0">
                <a:solidFill>
                  <a:srgbClr val="202124"/>
                </a:solidFill>
                <a:effectLst/>
              </a:rPr>
              <a:t>:</a:t>
            </a:r>
            <a:r>
              <a:rPr lang="en-IN" sz="1400" dirty="0">
                <a:solidFill>
                  <a:srgbClr val="202124"/>
                </a:solidFill>
              </a:rPr>
              <a:t> </a:t>
            </a:r>
            <a:r>
              <a:rPr lang="en-US" sz="1400" dirty="0">
                <a:solidFill>
                  <a:srgbClr val="202124"/>
                </a:solidFill>
              </a:rPr>
              <a:t>In Symmetric-key encryption the message is encrypted by using a key and the same key is used to decrypt the message which makes it easy to use but less secure.</a:t>
            </a:r>
          </a:p>
          <a:p>
            <a:pPr marL="342900" indent="-342900" algn="just">
              <a:buFont typeface="+mj-lt"/>
              <a:buAutoNum type="arabicPeriod"/>
            </a:pPr>
            <a:r>
              <a:rPr lang="en-US" sz="1400" b="0" i="0" dirty="0">
                <a:solidFill>
                  <a:srgbClr val="202124"/>
                </a:solidFill>
                <a:effectLst/>
              </a:rPr>
              <a:t>Asymmetric Encryption: Uses a pair of keys—a public key for encryption and a private key for decryption—allowing secure communication without sharing the private key.</a:t>
            </a:r>
          </a:p>
        </p:txBody>
      </p:sp>
      <p:pic>
        <p:nvPicPr>
          <p:cNvPr id="3" name="Picture 2">
            <a:extLst>
              <a:ext uri="{FF2B5EF4-FFF2-40B4-BE49-F238E27FC236}">
                <a16:creationId xmlns:a16="http://schemas.microsoft.com/office/drawing/2014/main" id="{772C3EB7-500A-753D-8C1F-2F11AD90482C}"/>
              </a:ext>
            </a:extLst>
          </p:cNvPr>
          <p:cNvPicPr>
            <a:picLocks noChangeAspect="1"/>
          </p:cNvPicPr>
          <p:nvPr/>
        </p:nvPicPr>
        <p:blipFill>
          <a:blip r:embed="rId5"/>
          <a:stretch>
            <a:fillRect/>
          </a:stretch>
        </p:blipFill>
        <p:spPr>
          <a:xfrm>
            <a:off x="6812207" y="4189070"/>
            <a:ext cx="5292329" cy="1243136"/>
          </a:xfrm>
          <a:prstGeom prst="rect">
            <a:avLst/>
          </a:prstGeom>
        </p:spPr>
      </p:pic>
      <p:pic>
        <p:nvPicPr>
          <p:cNvPr id="7" name="Picture 6">
            <a:extLst>
              <a:ext uri="{FF2B5EF4-FFF2-40B4-BE49-F238E27FC236}">
                <a16:creationId xmlns:a16="http://schemas.microsoft.com/office/drawing/2014/main" id="{5D45034D-FDE1-EFBB-EE5A-4B15EB99C4DD}"/>
              </a:ext>
            </a:extLst>
          </p:cNvPr>
          <p:cNvPicPr>
            <a:picLocks noChangeAspect="1"/>
          </p:cNvPicPr>
          <p:nvPr/>
        </p:nvPicPr>
        <p:blipFill>
          <a:blip r:embed="rId6"/>
          <a:stretch>
            <a:fillRect/>
          </a:stretch>
        </p:blipFill>
        <p:spPr>
          <a:xfrm>
            <a:off x="5498880" y="5549253"/>
            <a:ext cx="5292329" cy="1119876"/>
          </a:xfrm>
          <a:prstGeom prst="rect">
            <a:avLst/>
          </a:prstGeom>
        </p:spPr>
      </p:pic>
    </p:spTree>
    <p:extLst>
      <p:ext uri="{BB962C8B-B14F-4D97-AF65-F5344CB8AC3E}">
        <p14:creationId xmlns:p14="http://schemas.microsoft.com/office/powerpoint/2010/main" val="34323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5A07-C83F-2783-A1F0-1DB05058057C}"/>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A088CA7B-1E55-BBCA-BA3D-8FCA1D6C34E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640A21E9-86EF-0053-7D07-6781767AB532}"/>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11" name="Title 7">
            <a:extLst>
              <a:ext uri="{FF2B5EF4-FFF2-40B4-BE49-F238E27FC236}">
                <a16:creationId xmlns:a16="http://schemas.microsoft.com/office/drawing/2014/main" id="{45783860-B683-E2CA-27C9-A31DBDBE86D8}"/>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5C1A34AD-DF2E-2CCD-7BE0-D2F0363D3F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3E00C465-3D51-B542-E953-13704205BE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06952FB1-385D-437A-E3EC-8D67CA691589}"/>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b="0" i="0" dirty="0">
                <a:solidFill>
                  <a:srgbClr val="202124"/>
                </a:solidFill>
                <a:effectLst/>
              </a:rPr>
              <a:t>Encryption Protocol: </a:t>
            </a:r>
            <a:endParaRPr lang="en-US" dirty="0">
              <a:solidFill>
                <a:srgbClr val="202124"/>
              </a:solidFill>
            </a:endParaRPr>
          </a:p>
          <a:p>
            <a:pPr marL="342900" indent="-342900" algn="just">
              <a:buFont typeface="+mj-lt"/>
              <a:buAutoNum type="arabicPeriod"/>
            </a:pPr>
            <a:r>
              <a:rPr lang="en-US" sz="1400" b="0" i="0" dirty="0">
                <a:solidFill>
                  <a:srgbClr val="202124"/>
                </a:solidFill>
                <a:effectLst/>
              </a:rPr>
              <a:t>TLS/SSL (Transport Layer Security / Secure Sockets Layer): Secures internet communications by encrypting data between clients and servers. Used in HTTPS for secure web browsing.</a:t>
            </a:r>
          </a:p>
          <a:p>
            <a:pPr marL="342900" indent="-342900" algn="just">
              <a:buFont typeface="+mj-lt"/>
              <a:buAutoNum type="arabicPeriod"/>
            </a:pPr>
            <a:r>
              <a:rPr lang="en-US" sz="1400" b="0" i="0" dirty="0">
                <a:solidFill>
                  <a:srgbClr val="202124"/>
                </a:solidFill>
                <a:effectLst/>
              </a:rPr>
              <a:t>IPsec (Internet Protocol Security): Secures IP communication by authenticating and encrypting each IP packet in a data stream. Commonly used in VPNs.</a:t>
            </a:r>
          </a:p>
          <a:p>
            <a:pPr marL="342900" indent="-342900" algn="just">
              <a:buFont typeface="+mj-lt"/>
              <a:buAutoNum type="arabicPeriod"/>
            </a:pPr>
            <a:r>
              <a:rPr lang="en-US" sz="1400" b="0" i="0" dirty="0">
                <a:solidFill>
                  <a:srgbClr val="202124"/>
                </a:solidFill>
                <a:effectLst/>
              </a:rPr>
              <a:t>SSH (Secure Shell): Provides secure remote access and file transfers by encrypting data between the client and server, commonly used in server management.</a:t>
            </a:r>
          </a:p>
          <a:p>
            <a:pPr marL="342900" indent="-342900" algn="just">
              <a:buFont typeface="+mj-lt"/>
              <a:buAutoNum type="arabicPeriod"/>
            </a:pPr>
            <a:r>
              <a:rPr lang="en-US" sz="1400" b="0" i="0" dirty="0">
                <a:solidFill>
                  <a:srgbClr val="202124"/>
                </a:solidFill>
                <a:effectLst/>
              </a:rPr>
              <a:t>FTPS/SFTP (File Transfer Protocol Secure / SSH File Transfer Protocol): Secure protocols for transferring files over a network, with FTPS using TLS/SSL and SFTP using SSH.</a:t>
            </a:r>
          </a:p>
          <a:p>
            <a:pPr marL="342900" indent="-342900" algn="just">
              <a:buFont typeface="+mj-lt"/>
              <a:buAutoNum type="arabicPeriod"/>
            </a:pPr>
            <a:r>
              <a:rPr lang="en-US" sz="1400" b="0" i="0" dirty="0">
                <a:solidFill>
                  <a:srgbClr val="202124"/>
                </a:solidFill>
                <a:effectLst/>
              </a:rPr>
              <a:t>HTTPS (Hypertext Transfer Protocol Secure): A secure version of HTTP using SSL/TLS for encrypted web browsing, protecting data integrity and confidentiality.</a:t>
            </a:r>
          </a:p>
        </p:txBody>
      </p:sp>
    </p:spTree>
    <p:extLst>
      <p:ext uri="{BB962C8B-B14F-4D97-AF65-F5344CB8AC3E}">
        <p14:creationId xmlns:p14="http://schemas.microsoft.com/office/powerpoint/2010/main" val="219927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E2787-B124-637A-A153-1AFE8302E86F}"/>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C1E6C47A-F0B2-782A-2324-EF2B4AB87E3C}"/>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6E5820CA-7F15-E8E7-C1A4-62581AE3F457}"/>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11" name="Title 7">
            <a:extLst>
              <a:ext uri="{FF2B5EF4-FFF2-40B4-BE49-F238E27FC236}">
                <a16:creationId xmlns:a16="http://schemas.microsoft.com/office/drawing/2014/main" id="{D17C0083-BF92-033F-72E1-41B5E953F169}"/>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07A77305-F8E9-EEEB-5D88-03B712BE0B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7D1C4A70-79C3-DF25-E954-7FD288056FF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91D77748-8496-F6A6-2C74-34C9327BB11B}"/>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US" b="1" i="0" dirty="0">
                <a:solidFill>
                  <a:srgbClr val="202124"/>
                </a:solidFill>
                <a:effectLst/>
              </a:rPr>
              <a:t>SSL/TLS Encryption:</a:t>
            </a:r>
          </a:p>
          <a:p>
            <a:pPr algn="just">
              <a:buFont typeface="Wingdings" panose="05000000000000000000" pitchFamily="2" charset="2"/>
              <a:buChar char="v"/>
            </a:pPr>
            <a:r>
              <a:rPr lang="en-US" sz="1400" b="0" i="0" dirty="0">
                <a:solidFill>
                  <a:srgbClr val="202124"/>
                </a:solidFill>
                <a:effectLst/>
              </a:rPr>
              <a:t>SSL (Secure Sockets Layer) encryption, and its more modern and secure replacement, TLS (Transport Layer Security) encryption, protect data sent over the internet or a computer network.</a:t>
            </a:r>
          </a:p>
          <a:p>
            <a:pPr algn="just">
              <a:buFont typeface="Wingdings" panose="05000000000000000000" pitchFamily="2" charset="2"/>
              <a:buChar char="v"/>
            </a:pPr>
            <a:r>
              <a:rPr lang="en-US" sz="1400" b="0" i="0" dirty="0">
                <a:solidFill>
                  <a:srgbClr val="202124"/>
                </a:solidFill>
                <a:effectLst/>
              </a:rPr>
              <a:t>This prevents attackers (and Internet Service Providers) from viewing or tampering with data exchanged between two nodes—typically a user’s web browser and a web/app server. </a:t>
            </a:r>
          </a:p>
          <a:p>
            <a:pPr algn="just">
              <a:buFont typeface="Wingdings" panose="05000000000000000000" pitchFamily="2" charset="2"/>
              <a:buChar char="v"/>
            </a:pPr>
            <a:r>
              <a:rPr lang="en-US" sz="1400" b="0" i="0" dirty="0">
                <a:solidFill>
                  <a:srgbClr val="202124"/>
                </a:solidFill>
                <a:effectLst/>
              </a:rPr>
              <a:t>Most website owners and operators have an obligation to implement SSL/TLS to protect the exchange of sensitive data such as passwords, payment information, and other personal information considered private.</a:t>
            </a:r>
          </a:p>
          <a:p>
            <a:pPr algn="just">
              <a:buFont typeface="Wingdings" panose="05000000000000000000" pitchFamily="2" charset="2"/>
              <a:buChar char="v"/>
            </a:pPr>
            <a:r>
              <a:rPr lang="en-US" sz="1400" b="0" i="0" dirty="0">
                <a:solidFill>
                  <a:srgbClr val="202124"/>
                </a:solidFill>
                <a:effectLst/>
              </a:rPr>
              <a:t>SSL/TLS uses both asymmetric and symmetric encryption to protect the confidentiality and integrity of data-in-transit. Asymmetric encryption is used to establish a secure session between a client and a server, and symmetric encryption is used to exchange data within the secured session.</a:t>
            </a:r>
          </a:p>
          <a:p>
            <a:pPr algn="just">
              <a:buFont typeface="Wingdings" panose="05000000000000000000" pitchFamily="2" charset="2"/>
              <a:buChar char="v"/>
            </a:pPr>
            <a:r>
              <a:rPr lang="en-US" sz="1400" b="0" i="0" dirty="0">
                <a:solidFill>
                  <a:srgbClr val="202124"/>
                </a:solidFill>
                <a:effectLst/>
              </a:rPr>
              <a:t>A website must have an SSL/TLS certificate for their web server/domain name to use SSL/TLS encryption.</a:t>
            </a:r>
          </a:p>
          <a:p>
            <a:pPr marL="0" indent="0" algn="just">
              <a:buNone/>
            </a:pPr>
            <a:endParaRPr lang="en-US" sz="1400" b="0" i="0" dirty="0">
              <a:solidFill>
                <a:srgbClr val="202124"/>
              </a:solidFill>
              <a:effectLst/>
            </a:endParaRPr>
          </a:p>
        </p:txBody>
      </p:sp>
    </p:spTree>
    <p:extLst>
      <p:ext uri="{BB962C8B-B14F-4D97-AF65-F5344CB8AC3E}">
        <p14:creationId xmlns:p14="http://schemas.microsoft.com/office/powerpoint/2010/main" val="334551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2924-95B6-4A1D-C745-54DCA1181BE1}"/>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A2B3A600-9C18-F429-AC79-46D3ACCFBE7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DFA7A60D-AB97-CF6A-666B-D48765A97EAA}"/>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11" name="Title 7">
            <a:extLst>
              <a:ext uri="{FF2B5EF4-FFF2-40B4-BE49-F238E27FC236}">
                <a16:creationId xmlns:a16="http://schemas.microsoft.com/office/drawing/2014/main" id="{2D1708CA-F952-3037-62B1-3048611BB36B}"/>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218B6823-C52D-A4E8-4193-AF4C348587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D5B147DD-DF21-2D53-C3F6-0FEDF14D8F3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AF05D6C3-2A0A-5EA2-73E7-1AF0B26E33D2}"/>
              </a:ext>
            </a:extLst>
          </p:cNvPr>
          <p:cNvSpPr>
            <a:spLocks noGrp="1" noChangeAspect="1" noChangeArrowheads="1"/>
          </p:cNvSpPr>
          <p:nvPr>
            <p:ph idx="1"/>
          </p:nvPr>
        </p:nvSpPr>
        <p:spPr bwMode="auto">
          <a:xfrm>
            <a:off x="5498880" y="662118"/>
            <a:ext cx="6605656" cy="6120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US" b="1" i="0" dirty="0">
                <a:solidFill>
                  <a:srgbClr val="202124"/>
                </a:solidFill>
                <a:effectLst/>
              </a:rPr>
              <a:t>Advanced Encryption Standard (AES)</a:t>
            </a:r>
          </a:p>
          <a:p>
            <a:pPr algn="just">
              <a:buFont typeface="Wingdings" panose="05000000000000000000" pitchFamily="2" charset="2"/>
              <a:buChar char="v"/>
            </a:pPr>
            <a:r>
              <a:rPr lang="en-US" sz="1400" dirty="0"/>
              <a:t>AES is a symmetric encryption algorithm widely used to secure data. It uses a block cipher method, meaning it encrypts data in fixed-size blocks of 128 bits. It can work with key sizes of 128, 192, or 256 bits, where larger key sizes offer greater security.</a:t>
            </a:r>
          </a:p>
          <a:p>
            <a:pPr>
              <a:buFont typeface="Wingdings" panose="05000000000000000000" pitchFamily="2" charset="2"/>
              <a:buChar char="v"/>
            </a:pPr>
            <a:r>
              <a:rPr lang="en-US" sz="1400" b="1" dirty="0"/>
              <a:t>Rounds of Encryption</a:t>
            </a:r>
            <a:r>
              <a:rPr lang="en-US" sz="1400" dirty="0"/>
              <a:t>: Depending on the key size, AES performs multiple rounds of encryption and each round includes several operations like </a:t>
            </a:r>
            <a:r>
              <a:rPr lang="en-US" sz="1400" dirty="0" err="1"/>
              <a:t>SubBytes</a:t>
            </a:r>
            <a:r>
              <a:rPr lang="en-US" sz="1400" dirty="0"/>
              <a:t>, </a:t>
            </a:r>
            <a:r>
              <a:rPr lang="en-US" sz="1400" dirty="0" err="1"/>
              <a:t>ShiftRows</a:t>
            </a:r>
            <a:r>
              <a:rPr lang="en-US" sz="1400" dirty="0"/>
              <a:t>, </a:t>
            </a:r>
            <a:r>
              <a:rPr lang="en-US" sz="1400" dirty="0" err="1"/>
              <a:t>MixColumns</a:t>
            </a:r>
            <a:r>
              <a:rPr lang="en-US" sz="1400" dirty="0"/>
              <a:t>, and </a:t>
            </a:r>
            <a:r>
              <a:rPr lang="en-US" sz="1400" dirty="0" err="1"/>
              <a:t>AddRoundKey</a:t>
            </a:r>
            <a:r>
              <a:rPr lang="en-US" sz="1400" dirty="0"/>
              <a:t> to transform and secure the data:</a:t>
            </a:r>
          </a:p>
          <a:p>
            <a:pPr>
              <a:buFont typeface="Arial" panose="020B0604020202020204" pitchFamily="34" charset="0"/>
              <a:buChar char="•"/>
            </a:pPr>
            <a:r>
              <a:rPr lang="en-US" sz="1400" dirty="0"/>
              <a:t>10 rounds for 128-bit keys</a:t>
            </a:r>
          </a:p>
          <a:p>
            <a:pPr>
              <a:buFont typeface="Arial" panose="020B0604020202020204" pitchFamily="34" charset="0"/>
              <a:buChar char="•"/>
            </a:pPr>
            <a:r>
              <a:rPr lang="en-US" sz="1400" dirty="0"/>
              <a:t>12 rounds for 192-bit keys</a:t>
            </a:r>
          </a:p>
          <a:p>
            <a:pPr>
              <a:buFont typeface="Arial" panose="020B0604020202020204" pitchFamily="34" charset="0"/>
              <a:buChar char="•"/>
            </a:pPr>
            <a:r>
              <a:rPr lang="en-US" sz="1400" dirty="0"/>
              <a:t>14 rounds for 256-bit keys</a:t>
            </a:r>
          </a:p>
          <a:p>
            <a:pPr>
              <a:buFont typeface="Wingdings" panose="05000000000000000000" pitchFamily="2" charset="2"/>
              <a:buChar char="v"/>
            </a:pPr>
            <a:r>
              <a:rPr lang="en-US" sz="1400" dirty="0"/>
              <a:t>AES is considered highly secure and resistant to all known practical attacks. It is efficient in both hardware and software implementations, making it suitable for various applications, including wireless communications, banking, and secure file storage.</a:t>
            </a:r>
          </a:p>
          <a:p>
            <a:pPr>
              <a:buFont typeface="Wingdings" panose="05000000000000000000" pitchFamily="2" charset="2"/>
              <a:buChar char="v"/>
            </a:pPr>
            <a:r>
              <a:rPr lang="en-US" sz="1400" b="1" dirty="0"/>
              <a:t>Applications</a:t>
            </a:r>
            <a:r>
              <a:rPr lang="en-US" sz="1400" dirty="0"/>
              <a:t>: Wireless security, Database Encryption, Database Encryption, Data storage, etc.</a:t>
            </a:r>
          </a:p>
          <a:p>
            <a:pPr marL="0" indent="0" algn="just">
              <a:buNone/>
            </a:pPr>
            <a:endParaRPr lang="en-US" sz="1400" b="1" i="0" dirty="0">
              <a:solidFill>
                <a:srgbClr val="202124"/>
              </a:solidFill>
              <a:effectLst/>
            </a:endParaRPr>
          </a:p>
        </p:txBody>
      </p:sp>
    </p:spTree>
    <p:extLst>
      <p:ext uri="{BB962C8B-B14F-4D97-AF65-F5344CB8AC3E}">
        <p14:creationId xmlns:p14="http://schemas.microsoft.com/office/powerpoint/2010/main" val="3824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724519"/>
            <a:ext cx="10787270" cy="1408961"/>
          </a:xfrm>
        </p:spPr>
        <p:txBody>
          <a:bodyPr>
            <a:noAutofit/>
          </a:bodyPr>
          <a:lstStyle/>
          <a:p>
            <a:r>
              <a:rPr lang="en-US" sz="115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Title 7">
            <a:extLst>
              <a:ext uri="{FF2B5EF4-FFF2-40B4-BE49-F238E27FC236}">
                <a16:creationId xmlns:a16="http://schemas.microsoft.com/office/drawing/2014/main" id="{FC60D1DD-E246-7EEB-A371-B0A59DAEC814}"/>
              </a:ext>
            </a:extLst>
          </p:cNvPr>
          <p:cNvSpPr>
            <a:spLocks noGrp="1"/>
          </p:cNvSpPr>
          <p:nvPr>
            <p:ph type="title"/>
          </p:nvPr>
        </p:nvSpPr>
        <p:spPr>
          <a:xfrm>
            <a:off x="5589435" y="217556"/>
            <a:ext cx="5897218" cy="707666"/>
          </a:xfrm>
        </p:spPr>
        <p:txBody>
          <a:bodyPr/>
          <a:lstStyle/>
          <a:p>
            <a:pPr algn="just">
              <a:lnSpc>
                <a:spcPct val="100000"/>
              </a:lnSpc>
              <a:spcBef>
                <a:spcPts val="0"/>
              </a:spcBef>
            </a:pPr>
            <a:r>
              <a:rPr lang="en-US" sz="4000" dirty="0"/>
              <a:t>INTRODUCTION</a:t>
            </a:r>
          </a:p>
        </p:txBody>
      </p:sp>
      <p:sp>
        <p:nvSpPr>
          <p:cNvPr id="12" name="Text Placeholder 9">
            <a:extLst>
              <a:ext uri="{FF2B5EF4-FFF2-40B4-BE49-F238E27FC236}">
                <a16:creationId xmlns:a16="http://schemas.microsoft.com/office/drawing/2014/main" id="{D3A03870-64EA-0143-230C-1866D6FD8952}"/>
              </a:ext>
            </a:extLst>
          </p:cNvPr>
          <p:cNvSpPr>
            <a:spLocks noGrp="1"/>
          </p:cNvSpPr>
          <p:nvPr>
            <p:ph type="body" sz="quarter" idx="16"/>
          </p:nvPr>
        </p:nvSpPr>
        <p:spPr>
          <a:xfrm>
            <a:off x="5708355" y="972896"/>
            <a:ext cx="4190670" cy="464871"/>
          </a:xfrm>
        </p:spPr>
        <p:txBody>
          <a:bodyPr/>
          <a:lstStyle/>
          <a:p>
            <a:r>
              <a:rPr lang="en-US" sz="2800" spc="0" dirty="0"/>
              <a:t>What is Cloud Computing?</a:t>
            </a:r>
          </a:p>
        </p:txBody>
      </p:sp>
      <p:sp>
        <p:nvSpPr>
          <p:cNvPr id="15" name="Content Placeholder 8">
            <a:extLst>
              <a:ext uri="{FF2B5EF4-FFF2-40B4-BE49-F238E27FC236}">
                <a16:creationId xmlns:a16="http://schemas.microsoft.com/office/drawing/2014/main" id="{2492169A-37DD-5486-8E5A-0B07175904A7}"/>
              </a:ext>
            </a:extLst>
          </p:cNvPr>
          <p:cNvSpPr>
            <a:spLocks noGrp="1"/>
          </p:cNvSpPr>
          <p:nvPr>
            <p:ph idx="1"/>
          </p:nvPr>
        </p:nvSpPr>
        <p:spPr>
          <a:xfrm>
            <a:off x="5589435" y="2111072"/>
            <a:ext cx="6403782" cy="4746928"/>
          </a:xfrm>
        </p:spPr>
        <p:txBody>
          <a:bodyPr>
            <a:normAutofit/>
          </a:bodyPr>
          <a:lstStyle/>
          <a:p>
            <a:pPr algn="just">
              <a:lnSpc>
                <a:spcPct val="100000"/>
              </a:lnSpc>
              <a:buFont typeface="Wingdings" panose="05000000000000000000" pitchFamily="2" charset="2"/>
              <a:buChar char="v"/>
            </a:pPr>
            <a:r>
              <a:rPr lang="en-US" dirty="0"/>
              <a:t>Cloud computing is a technological advancement it is based on the concept of dynamic provisioning*, which is applied not only to services but also to compute capability, storage, networking, and information technology (IT) infrastructure in general.</a:t>
            </a:r>
          </a:p>
          <a:p>
            <a:pPr marL="0" indent="0" algn="just">
              <a:lnSpc>
                <a:spcPct val="100000"/>
              </a:lnSpc>
              <a:buNone/>
            </a:pPr>
            <a:endParaRPr lang="en-US" dirty="0"/>
          </a:p>
          <a:p>
            <a:pPr marL="0" indent="0" algn="just">
              <a:lnSpc>
                <a:spcPct val="100000"/>
              </a:lnSpc>
              <a:buNone/>
            </a:pPr>
            <a:r>
              <a:rPr lang="en-US" dirty="0"/>
              <a:t>*Dynamic Provisioning: Efficiently manages server resources by activating only the necessary number of servers to meet the current and future demand, while putting unused servers in sleep mode.</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Cloud computing allows renting infrastructure, runtime environments, and services on a pay per-use basis. End users leveraging cloud computing services can access their documents and data anytime, anywhere, and from any device connected to the Internet.</a:t>
            </a:r>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0973-6587-2914-AF43-A074DAB42FB2}"/>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93F4B9E7-331D-4A00-E521-A7EB6C232B6B}"/>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68B19BD9-BDB7-9C74-BDB0-586741176FB8}"/>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itle 7">
            <a:extLst>
              <a:ext uri="{FF2B5EF4-FFF2-40B4-BE49-F238E27FC236}">
                <a16:creationId xmlns:a16="http://schemas.microsoft.com/office/drawing/2014/main" id="{C2C187FD-96D4-86BF-3256-60206C793EA9}"/>
              </a:ext>
            </a:extLst>
          </p:cNvPr>
          <p:cNvSpPr>
            <a:spLocks noGrp="1"/>
          </p:cNvSpPr>
          <p:nvPr>
            <p:ph type="title"/>
          </p:nvPr>
        </p:nvSpPr>
        <p:spPr>
          <a:xfrm>
            <a:off x="5589434" y="336826"/>
            <a:ext cx="5897218" cy="707666"/>
          </a:xfrm>
        </p:spPr>
        <p:txBody>
          <a:bodyPr/>
          <a:lstStyle/>
          <a:p>
            <a:pPr algn="just">
              <a:lnSpc>
                <a:spcPct val="100000"/>
              </a:lnSpc>
              <a:spcBef>
                <a:spcPts val="0"/>
              </a:spcBef>
            </a:pPr>
            <a:r>
              <a:rPr lang="en-US" sz="4000" dirty="0"/>
              <a:t>INTRODUCTION</a:t>
            </a:r>
          </a:p>
        </p:txBody>
      </p:sp>
      <p:sp>
        <p:nvSpPr>
          <p:cNvPr id="12" name="Text Placeholder 9">
            <a:extLst>
              <a:ext uri="{FF2B5EF4-FFF2-40B4-BE49-F238E27FC236}">
                <a16:creationId xmlns:a16="http://schemas.microsoft.com/office/drawing/2014/main" id="{739683CB-645F-E1EC-4329-07DC418397B4}"/>
              </a:ext>
            </a:extLst>
          </p:cNvPr>
          <p:cNvSpPr>
            <a:spLocks noGrp="1"/>
          </p:cNvSpPr>
          <p:nvPr>
            <p:ph type="body" sz="quarter" idx="16"/>
          </p:nvPr>
        </p:nvSpPr>
        <p:spPr>
          <a:xfrm>
            <a:off x="5708354" y="1092166"/>
            <a:ext cx="4190670" cy="464871"/>
          </a:xfrm>
        </p:spPr>
        <p:txBody>
          <a:bodyPr/>
          <a:lstStyle/>
          <a:p>
            <a:r>
              <a:rPr lang="en-US" sz="2800" spc="0" dirty="0"/>
              <a:t>What is Cloud Computing?</a:t>
            </a:r>
          </a:p>
        </p:txBody>
      </p:sp>
      <p:sp>
        <p:nvSpPr>
          <p:cNvPr id="15" name="Content Placeholder 8">
            <a:extLst>
              <a:ext uri="{FF2B5EF4-FFF2-40B4-BE49-F238E27FC236}">
                <a16:creationId xmlns:a16="http://schemas.microsoft.com/office/drawing/2014/main" id="{CAB94E04-D941-3486-8152-F173423FDF84}"/>
              </a:ext>
            </a:extLst>
          </p:cNvPr>
          <p:cNvSpPr>
            <a:spLocks noGrp="1"/>
          </p:cNvSpPr>
          <p:nvPr>
            <p:ph idx="1"/>
          </p:nvPr>
        </p:nvSpPr>
        <p:spPr>
          <a:xfrm>
            <a:off x="5589434" y="2171845"/>
            <a:ext cx="6403783" cy="3840480"/>
          </a:xfrm>
        </p:spPr>
        <p:txBody>
          <a:bodyPr>
            <a:normAutofit/>
          </a:bodyPr>
          <a:lstStyle/>
          <a:p>
            <a:pPr algn="just">
              <a:lnSpc>
                <a:spcPct val="100000"/>
              </a:lnSpc>
              <a:buFont typeface="Wingdings" panose="05000000000000000000" pitchFamily="2" charset="2"/>
              <a:buChar char="v"/>
            </a:pPr>
            <a:r>
              <a:rPr lang="en-US" dirty="0"/>
              <a:t>Cloud computing refers to both the applications delivered as services over the Internet and the hardware and system software in the datacenters that provide those services.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a:t>
            </a:r>
          </a:p>
        </p:txBody>
      </p:sp>
    </p:spTree>
    <p:extLst>
      <p:ext uri="{BB962C8B-B14F-4D97-AF65-F5344CB8AC3E}">
        <p14:creationId xmlns:p14="http://schemas.microsoft.com/office/powerpoint/2010/main" val="235021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62547" y="2772818"/>
            <a:ext cx="6671144" cy="656182"/>
          </a:xfrm>
        </p:spPr>
        <p:txBody>
          <a:bodyPr>
            <a:noAutofit/>
          </a:bodyPr>
          <a:lstStyle/>
          <a:p>
            <a:r>
              <a:rPr lang="en-US" sz="4000" cap="none" spc="0" dirty="0">
                <a:latin typeface="Times New Roman" panose="02020603050405020304" pitchFamily="18" charset="0"/>
                <a:cs typeface="Times New Roman" panose="02020603050405020304" pitchFamily="18" charset="0"/>
              </a:rPr>
              <a:t>Cloud  Deployment  Models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462547"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FD4C-0A0B-0472-963B-B2EA365E77EA}"/>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B11A3AFD-1B68-8735-A5CD-321ABFEBBDA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0FA4B980-2344-FEDB-3490-5CAFC89FA7CD}"/>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5" name="Content Placeholder 8">
            <a:extLst>
              <a:ext uri="{FF2B5EF4-FFF2-40B4-BE49-F238E27FC236}">
                <a16:creationId xmlns:a16="http://schemas.microsoft.com/office/drawing/2014/main" id="{9C9078D7-0285-A89D-3B42-E0E331F5338F}"/>
              </a:ext>
            </a:extLst>
          </p:cNvPr>
          <p:cNvSpPr>
            <a:spLocks noGrp="1"/>
          </p:cNvSpPr>
          <p:nvPr>
            <p:ph idx="1"/>
          </p:nvPr>
        </p:nvSpPr>
        <p:spPr>
          <a:xfrm>
            <a:off x="5470514" y="1677725"/>
            <a:ext cx="6403783" cy="3593990"/>
          </a:xfrm>
        </p:spPr>
        <p:txBody>
          <a:bodyPr>
            <a:normAutofit/>
          </a:bodyPr>
          <a:lstStyle/>
          <a:p>
            <a:pPr algn="just">
              <a:lnSpc>
                <a:spcPct val="100000"/>
              </a:lnSpc>
              <a:buFont typeface="Wingdings" panose="05000000000000000000" pitchFamily="2" charset="2"/>
              <a:buChar char="v"/>
            </a:pPr>
            <a:r>
              <a:rPr lang="en-US" dirty="0"/>
              <a:t>Cloud computing is a type of remote computer network hosting, where massively distributed computers are connected to the Internet and made available through Internet Protocol networks such as the Internet.</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The three major models for deploying and accessing cloud computing environments are:</a:t>
            </a:r>
          </a:p>
          <a:p>
            <a:pPr algn="just">
              <a:lnSpc>
                <a:spcPct val="100000"/>
              </a:lnSpc>
              <a:buFont typeface="Wingdings" panose="05000000000000000000" pitchFamily="2" charset="2"/>
              <a:buChar char="v"/>
            </a:pPr>
            <a:endParaRPr lang="en-US" dirty="0"/>
          </a:p>
          <a:p>
            <a:pPr marL="342900" indent="-342900" algn="just">
              <a:lnSpc>
                <a:spcPct val="100000"/>
              </a:lnSpc>
              <a:buFont typeface="+mj-lt"/>
              <a:buAutoNum type="arabicPeriod"/>
            </a:pPr>
            <a:r>
              <a:rPr lang="en-US" dirty="0"/>
              <a:t>Public clouds,</a:t>
            </a:r>
          </a:p>
          <a:p>
            <a:pPr marL="342900" indent="-342900" algn="just">
              <a:lnSpc>
                <a:spcPct val="100000"/>
              </a:lnSpc>
              <a:buFont typeface="+mj-lt"/>
              <a:buAutoNum type="arabicPeriod"/>
            </a:pPr>
            <a:r>
              <a:rPr lang="en-US" dirty="0"/>
              <a:t>Private/Enterprise clouds, </a:t>
            </a:r>
          </a:p>
          <a:p>
            <a:pPr marL="342900" indent="-342900" algn="just">
              <a:lnSpc>
                <a:spcPct val="100000"/>
              </a:lnSpc>
              <a:buFont typeface="+mj-lt"/>
              <a:buAutoNum type="arabicPeriod"/>
            </a:pPr>
            <a:r>
              <a:rPr lang="en-US" dirty="0"/>
              <a:t>Hybrid clouds.</a:t>
            </a:r>
          </a:p>
        </p:txBody>
      </p:sp>
      <p:sp>
        <p:nvSpPr>
          <p:cNvPr id="8" name="Title 7">
            <a:extLst>
              <a:ext uri="{FF2B5EF4-FFF2-40B4-BE49-F238E27FC236}">
                <a16:creationId xmlns:a16="http://schemas.microsoft.com/office/drawing/2014/main" id="{A7CE0281-7C00-ECA0-6350-DC7A2634C90D}"/>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184765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B45B-A4EF-17C5-9858-39691F492482}"/>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D2E1C797-B229-170C-E54D-7DBE9009ADC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66ED678F-2939-B38D-7D94-3F57ADA8E2BB}"/>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5" name="Content Placeholder 8">
            <a:extLst>
              <a:ext uri="{FF2B5EF4-FFF2-40B4-BE49-F238E27FC236}">
                <a16:creationId xmlns:a16="http://schemas.microsoft.com/office/drawing/2014/main" id="{22C0CDBD-35C6-E9AB-1D62-0A0960CBCEB6}"/>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Public Cloud</a:t>
            </a:r>
          </a:p>
          <a:p>
            <a:pPr algn="just">
              <a:lnSpc>
                <a:spcPct val="100000"/>
              </a:lnSpc>
              <a:buFont typeface="Wingdings" panose="05000000000000000000" pitchFamily="2" charset="2"/>
              <a:buChar char="v"/>
            </a:pPr>
            <a:r>
              <a:rPr lang="en-US" dirty="0"/>
              <a:t>A Public Cloud is Cloud Computing in which the infrastructure and services are owned and operated by a third-party provider and made available to the public over the internet.</a:t>
            </a:r>
          </a:p>
          <a:p>
            <a:pPr algn="just">
              <a:lnSpc>
                <a:spcPct val="100000"/>
              </a:lnSpc>
              <a:buFont typeface="Wingdings" panose="05000000000000000000" pitchFamily="2" charset="2"/>
              <a:buChar char="v"/>
            </a:pPr>
            <a:r>
              <a:rPr lang="en-US" dirty="0"/>
              <a:t>The public can access and use shared resources, such as servers, storage, and applications and the main thing is you pay for what you used only. Examples of public cloud providers – are Amazon Web Services (AWS), Microsoft Azure, and Google Cloud Platform (GCP).</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Cost Effective</a:t>
            </a:r>
          </a:p>
          <a:p>
            <a:pPr marL="0" indent="0" algn="just">
              <a:lnSpc>
                <a:spcPct val="100000"/>
              </a:lnSpc>
              <a:buNone/>
            </a:pPr>
            <a:r>
              <a:rPr lang="en-US" dirty="0"/>
              <a:t>	        Automatic Software Updates</a:t>
            </a:r>
          </a:p>
          <a:p>
            <a:pPr marL="0" indent="0" algn="just">
              <a:lnSpc>
                <a:spcPct val="100000"/>
              </a:lnSpc>
              <a:buNone/>
            </a:pPr>
            <a:r>
              <a:rPr lang="en-US" dirty="0"/>
              <a:t>	        Accessibility</a:t>
            </a:r>
          </a:p>
          <a:p>
            <a:pPr algn="just">
              <a:lnSpc>
                <a:spcPct val="100000"/>
              </a:lnSpc>
              <a:buFont typeface="Wingdings" panose="05000000000000000000" pitchFamily="2" charset="2"/>
              <a:buChar char="v"/>
            </a:pPr>
            <a:r>
              <a:rPr lang="en-US" i="1" u="sng" dirty="0"/>
              <a:t>Disadvantages</a:t>
            </a:r>
            <a:r>
              <a:rPr lang="en-US" dirty="0"/>
              <a:t>: Security and Privacy Concerns</a:t>
            </a:r>
          </a:p>
          <a:p>
            <a:pPr marL="0" indent="0" algn="just">
              <a:lnSpc>
                <a:spcPct val="100000"/>
              </a:lnSpc>
              <a:buNone/>
            </a:pPr>
            <a:r>
              <a:rPr lang="en-US" dirty="0"/>
              <a:t>	             Limited Control</a:t>
            </a:r>
          </a:p>
        </p:txBody>
      </p:sp>
      <p:sp>
        <p:nvSpPr>
          <p:cNvPr id="6" name="Title 7">
            <a:extLst>
              <a:ext uri="{FF2B5EF4-FFF2-40B4-BE49-F238E27FC236}">
                <a16:creationId xmlns:a16="http://schemas.microsoft.com/office/drawing/2014/main" id="{EE3957E6-E739-7F26-BBB1-387D9CC7B239}"/>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180274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B66E-8C34-720F-91E5-F11209026881}"/>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C939E6B5-E23B-1DC7-1C17-C700CE7DEC25}"/>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E144F223-7B8C-7895-3267-30F68409A484}"/>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15" name="Content Placeholder 8">
            <a:extLst>
              <a:ext uri="{FF2B5EF4-FFF2-40B4-BE49-F238E27FC236}">
                <a16:creationId xmlns:a16="http://schemas.microsoft.com/office/drawing/2014/main" id="{8A6F61D6-085E-D15B-5771-89E612A3631A}"/>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Private Cloud</a:t>
            </a:r>
          </a:p>
          <a:p>
            <a:pPr algn="just">
              <a:lnSpc>
                <a:spcPct val="100000"/>
              </a:lnSpc>
              <a:buFont typeface="Wingdings" panose="05000000000000000000" pitchFamily="2" charset="2"/>
              <a:buChar char="v"/>
            </a:pPr>
            <a:r>
              <a:rPr lang="en-US" dirty="0"/>
              <a:t>A Private Cloud is a cloud computing environment in which the infrastructure and services are owned and operated by a single organization, for example, a company or government, and it is accessed by only authorized users within that organization.</a:t>
            </a:r>
          </a:p>
          <a:p>
            <a:pPr algn="just">
              <a:lnSpc>
                <a:spcPct val="100000"/>
              </a:lnSpc>
              <a:buFont typeface="Wingdings" panose="05000000000000000000" pitchFamily="2" charset="2"/>
              <a:buChar char="v"/>
            </a:pPr>
            <a:r>
              <a:rPr lang="en-US" dirty="0"/>
              <a:t>Private Cloud organizations have their own data center. private cloud provides a higher level of security. Examples – HPE, Dell, VMware, etc.</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Security Status</a:t>
            </a:r>
          </a:p>
          <a:p>
            <a:pPr marL="0" indent="0" algn="just">
              <a:lnSpc>
                <a:spcPct val="100000"/>
              </a:lnSpc>
              <a:buNone/>
            </a:pPr>
            <a:r>
              <a:rPr lang="en-US" dirty="0"/>
              <a:t>	        Customization of Service</a:t>
            </a:r>
          </a:p>
          <a:p>
            <a:pPr marL="0" indent="0" algn="just">
              <a:lnSpc>
                <a:spcPct val="100000"/>
              </a:lnSpc>
              <a:buNone/>
            </a:pPr>
            <a:r>
              <a:rPr lang="en-US" dirty="0"/>
              <a:t>	        Privacy</a:t>
            </a:r>
          </a:p>
          <a:p>
            <a:pPr algn="just">
              <a:lnSpc>
                <a:spcPct val="100000"/>
              </a:lnSpc>
              <a:buFont typeface="Wingdings" panose="05000000000000000000" pitchFamily="2" charset="2"/>
              <a:buChar char="v"/>
            </a:pPr>
            <a:r>
              <a:rPr lang="en-US" i="1" u="sng" dirty="0"/>
              <a:t>Disadvantages</a:t>
            </a:r>
            <a:r>
              <a:rPr lang="en-US" dirty="0"/>
              <a:t>: Higher Cost</a:t>
            </a:r>
          </a:p>
          <a:p>
            <a:pPr marL="0" indent="0" algn="just">
              <a:lnSpc>
                <a:spcPct val="100000"/>
              </a:lnSpc>
              <a:buNone/>
            </a:pPr>
            <a:r>
              <a:rPr lang="en-US" dirty="0"/>
              <a:t>	             Maintenance and Upgrades</a:t>
            </a:r>
          </a:p>
        </p:txBody>
      </p:sp>
      <p:sp>
        <p:nvSpPr>
          <p:cNvPr id="9" name="Title 7">
            <a:extLst>
              <a:ext uri="{FF2B5EF4-FFF2-40B4-BE49-F238E27FC236}">
                <a16:creationId xmlns:a16="http://schemas.microsoft.com/office/drawing/2014/main" id="{3AFDB860-B913-A044-21CC-98C6897E9E6A}"/>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3810699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0F76-6CC2-9B20-20BD-15176A4A967B}"/>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4FBDE0B6-BD83-13A6-7FC5-CD195714230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8F0E44D8-938A-67CD-5920-55438FDA3004}"/>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5" name="Content Placeholder 8">
            <a:extLst>
              <a:ext uri="{FF2B5EF4-FFF2-40B4-BE49-F238E27FC236}">
                <a16:creationId xmlns:a16="http://schemas.microsoft.com/office/drawing/2014/main" id="{9092136D-7F21-9027-BECC-84FA89CB4F93}"/>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Hybrid Cloud</a:t>
            </a:r>
          </a:p>
          <a:p>
            <a:pPr algn="just">
              <a:lnSpc>
                <a:spcPct val="100000"/>
              </a:lnSpc>
              <a:buFont typeface="Wingdings" panose="05000000000000000000" pitchFamily="2" charset="2"/>
              <a:buChar char="v"/>
            </a:pPr>
            <a:r>
              <a:rPr lang="en-US" dirty="0"/>
              <a:t>A hybrid cloud is a combination of both public and private cloud environments that allows organizations to take advantage of the benefits of both types of clouds.</a:t>
            </a:r>
          </a:p>
          <a:p>
            <a:pPr algn="just">
              <a:lnSpc>
                <a:spcPct val="100000"/>
              </a:lnSpc>
              <a:buFont typeface="Wingdings" panose="05000000000000000000" pitchFamily="2" charset="2"/>
              <a:buChar char="v"/>
            </a:pPr>
            <a:r>
              <a:rPr lang="en-US" dirty="0"/>
              <a:t>It manages traffic levels during peak usage periods. It can provide greater flexibility, scalability, and cost-effectiveness than using a single cloud environment. Examples – IBM, DataCore Software, Rackspace, Threat Stack, etc.</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Hybrid cloud stores its data in a private cloud 	         	         server. While public server provides Flexibility and 	         Scalability.]</a:t>
            </a:r>
          </a:p>
          <a:p>
            <a:pPr marL="0" indent="0" algn="just">
              <a:lnSpc>
                <a:spcPct val="100000"/>
              </a:lnSpc>
              <a:buNone/>
            </a:pPr>
            <a:r>
              <a:rPr lang="en-US" dirty="0"/>
              <a:t>	        Security</a:t>
            </a:r>
          </a:p>
          <a:p>
            <a:pPr algn="just">
              <a:lnSpc>
                <a:spcPct val="100000"/>
              </a:lnSpc>
              <a:buFont typeface="Wingdings" panose="05000000000000000000" pitchFamily="2" charset="2"/>
              <a:buChar char="v"/>
            </a:pPr>
            <a:r>
              <a:rPr lang="en-US" i="1" u="sng" dirty="0"/>
              <a:t>Disadvantages</a:t>
            </a:r>
            <a:r>
              <a:rPr lang="en-US" dirty="0"/>
              <a:t>: Higher Cost</a:t>
            </a:r>
          </a:p>
          <a:p>
            <a:pPr marL="0" indent="0" algn="just">
              <a:lnSpc>
                <a:spcPct val="100000"/>
              </a:lnSpc>
              <a:buNone/>
            </a:pPr>
            <a:r>
              <a:rPr lang="en-US" dirty="0"/>
              <a:t>	             Complexity</a:t>
            </a:r>
          </a:p>
          <a:p>
            <a:pPr marL="0" indent="0" algn="just">
              <a:lnSpc>
                <a:spcPct val="100000"/>
              </a:lnSpc>
              <a:buNone/>
            </a:pPr>
            <a:r>
              <a:rPr lang="en-US" dirty="0"/>
              <a:t>	             Security Risks</a:t>
            </a:r>
          </a:p>
          <a:p>
            <a:pPr marL="0" indent="0" algn="just">
              <a:lnSpc>
                <a:spcPct val="100000"/>
              </a:lnSpc>
              <a:buNone/>
            </a:pPr>
            <a:endParaRPr lang="en-US" dirty="0"/>
          </a:p>
        </p:txBody>
      </p:sp>
      <p:sp>
        <p:nvSpPr>
          <p:cNvPr id="9" name="Title 7">
            <a:extLst>
              <a:ext uri="{FF2B5EF4-FFF2-40B4-BE49-F238E27FC236}">
                <a16:creationId xmlns:a16="http://schemas.microsoft.com/office/drawing/2014/main" id="{6BE6636E-6140-7EEB-857C-361705B98480}"/>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294136483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328</TotalTime>
  <Words>2392</Words>
  <Application>Microsoft Office PowerPoint</Application>
  <PresentationFormat>Widescreen</PresentationFormat>
  <Paragraphs>212</Paragraphs>
  <Slides>27</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Biome Light</vt:lpstr>
      <vt:lpstr>Calibri</vt:lpstr>
      <vt:lpstr>Calibri Light</vt:lpstr>
      <vt:lpstr>Courier New</vt:lpstr>
      <vt:lpstr>inherit</vt:lpstr>
      <vt:lpstr>Segoe UI</vt:lpstr>
      <vt:lpstr>Times New Roman</vt:lpstr>
      <vt:lpstr>Wingdings</vt:lpstr>
      <vt:lpstr>Office Theme</vt:lpstr>
      <vt:lpstr>Cloud Computing</vt:lpstr>
      <vt:lpstr>Agenda</vt:lpstr>
      <vt:lpstr>INTRODUCTION</vt:lpstr>
      <vt:lpstr>INTRODUCTION</vt:lpstr>
      <vt:lpstr>Cloud  Deployment  Models</vt:lpstr>
      <vt:lpstr>Cloud Deployment Models</vt:lpstr>
      <vt:lpstr>Cloud Deployment Models</vt:lpstr>
      <vt:lpstr>Cloud Deployment Models</vt:lpstr>
      <vt:lpstr>Cloud Deployment Models</vt:lpstr>
      <vt:lpstr>Cloud  Computing  Models</vt:lpstr>
      <vt:lpstr>Cloud Computing Models</vt:lpstr>
      <vt:lpstr>Cloud Computing Models</vt:lpstr>
      <vt:lpstr>Cloud Computing Models</vt:lpstr>
      <vt:lpstr>Cloud Computing Models</vt:lpstr>
      <vt:lpstr>Cloud Computing Models</vt:lpstr>
      <vt:lpstr>Virtualization And Scalability</vt:lpstr>
      <vt:lpstr>Virtualization</vt:lpstr>
      <vt:lpstr>Scalability</vt:lpstr>
      <vt:lpstr>Identity  and  Access Management</vt:lpstr>
      <vt:lpstr>Identity and Access Management</vt:lpstr>
      <vt:lpstr>Identity and Access Management</vt:lpstr>
      <vt:lpstr>Encryption Methods and Protocols</vt:lpstr>
      <vt:lpstr>Encryption Methods and Protocols</vt:lpstr>
      <vt:lpstr>Encryption Methods and Protocols</vt:lpstr>
      <vt:lpstr>Encryption Methods and Protocols</vt:lpstr>
      <vt:lpstr>Encryption Methods and Protocols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5</cp:revision>
  <dcterms:created xsi:type="dcterms:W3CDTF">2024-10-29T08:32:28Z</dcterms:created>
  <dcterms:modified xsi:type="dcterms:W3CDTF">2024-11-07T07:19:38Z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